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737" r:id="rId6"/>
    <p:sldMasterId id="2147483750" r:id="rId7"/>
  </p:sldMasterIdLst>
  <p:notesMasterIdLst>
    <p:notesMasterId r:id="rId25"/>
  </p:notesMasterIdLst>
  <p:sldIdLst>
    <p:sldId id="256" r:id="rId8"/>
    <p:sldId id="361" r:id="rId9"/>
    <p:sldId id="359" r:id="rId10"/>
    <p:sldId id="360" r:id="rId11"/>
    <p:sldId id="287" r:id="rId12"/>
    <p:sldId id="362" r:id="rId13"/>
    <p:sldId id="313" r:id="rId14"/>
    <p:sldId id="314" r:id="rId15"/>
    <p:sldId id="315" r:id="rId16"/>
    <p:sldId id="363" r:id="rId17"/>
    <p:sldId id="364" r:id="rId18"/>
    <p:sldId id="358" r:id="rId19"/>
    <p:sldId id="365" r:id="rId20"/>
    <p:sldId id="353" r:id="rId21"/>
    <p:sldId id="341" r:id="rId22"/>
    <p:sldId id="366" r:id="rId23"/>
    <p:sldId id="34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937E5F"/>
    <a:srgbClr val="C8C592"/>
    <a:srgbClr val="48586C"/>
    <a:srgbClr val="6A7854"/>
    <a:srgbClr val="C3C6A6"/>
    <a:srgbClr val="A8A7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4" autoAdjust="0"/>
    <p:restoredTop sz="94610" autoAdjust="0"/>
  </p:normalViewPr>
  <p:slideViewPr>
    <p:cSldViewPr>
      <p:cViewPr varScale="1">
        <p:scale>
          <a:sx n="68" d="100"/>
          <a:sy n="68" d="100"/>
        </p:scale>
        <p:origin x="11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008" y="7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cs typeface="+mn-cs"/>
              </a:defRPr>
            </a:lvl1pPr>
          </a:lstStyle>
          <a:p>
            <a:pPr>
              <a:defRPr/>
            </a:pPr>
            <a:endParaRPr lang="fr-F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mn-cs"/>
              </a:defRPr>
            </a:lvl1pPr>
          </a:lstStyle>
          <a:p>
            <a:pPr>
              <a:defRPr/>
            </a:pPr>
            <a:fld id="{0D018FEA-A364-4153-9997-7536274405FD}" type="datetimeFigureOut">
              <a:rPr lang="en-US"/>
              <a:pPr>
                <a:defRPr/>
              </a:pPr>
              <a:t>2/17/2022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cs typeface="+mn-cs"/>
              </a:defRPr>
            </a:lvl1pPr>
          </a:lstStyle>
          <a:p>
            <a:pPr>
              <a:defRPr/>
            </a:pPr>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mn-cs"/>
              </a:defRPr>
            </a:lvl1pPr>
          </a:lstStyle>
          <a:p>
            <a:pPr>
              <a:defRPr/>
            </a:pPr>
            <a:fld id="{B286E878-5930-438C-8028-C5DE2B55309B}" type="slidenum">
              <a:rPr lang="en-US"/>
              <a:pPr>
                <a:defRPr/>
              </a:pPr>
              <a:t>‹#›</a:t>
            </a:fld>
            <a:endParaRPr lang="en-US"/>
          </a:p>
        </p:txBody>
      </p:sp>
    </p:spTree>
    <p:extLst>
      <p:ext uri="{BB962C8B-B14F-4D97-AF65-F5344CB8AC3E}">
        <p14:creationId xmlns:p14="http://schemas.microsoft.com/office/powerpoint/2010/main" val="3359275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Guest</a:t>
            </a:r>
            <a:r>
              <a:rPr lang="en-US" baseline="0" dirty="0">
                <a:effectLst/>
              </a:rPr>
              <a:t> </a:t>
            </a:r>
            <a:r>
              <a:rPr lang="en-US" dirty="0" err="1">
                <a:effectLst/>
              </a:rPr>
              <a:t>WiFi</a:t>
            </a:r>
            <a:r>
              <a:rPr lang="en-US" dirty="0">
                <a:effectLst/>
              </a:rPr>
              <a:t>: TFL-Colleague,  Wsh4Snoww</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ECC310-9A92-4218-8AD8-79018453F48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03868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effectLst/>
            </a:endParaRPr>
          </a:p>
        </p:txBody>
      </p:sp>
      <p:sp>
        <p:nvSpPr>
          <p:cNvPr id="4" name="Slide Number Placeholder 3"/>
          <p:cNvSpPr>
            <a:spLocks noGrp="1"/>
          </p:cNvSpPr>
          <p:nvPr>
            <p:ph type="sldNum" sz="quarter" idx="10"/>
          </p:nvPr>
        </p:nvSpPr>
        <p:spPr/>
        <p:txBody>
          <a:bodyPr/>
          <a:lstStyle/>
          <a:p>
            <a:fld id="{8AECC310-9A92-4218-8AD8-79018453F480}" type="slidenum">
              <a:rPr lang="en-US" smtClean="0"/>
              <a:pPr/>
              <a:t>5</a:t>
            </a:fld>
            <a:endParaRPr lang="en-US"/>
          </a:p>
        </p:txBody>
      </p:sp>
    </p:spTree>
    <p:extLst>
      <p:ext uri="{BB962C8B-B14F-4D97-AF65-F5344CB8AC3E}">
        <p14:creationId xmlns:p14="http://schemas.microsoft.com/office/powerpoint/2010/main" val="38193557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Rectangle 2"/>
          <p:cNvSpPr>
            <a:spLocks noChangeArrowheads="1"/>
          </p:cNvSpPr>
          <p:nvPr/>
        </p:nvSpPr>
        <p:spPr bwMode="auto">
          <a:xfrm>
            <a:off x="0" y="6243638"/>
            <a:ext cx="9144000" cy="614362"/>
          </a:xfrm>
          <a:prstGeom prst="rect">
            <a:avLst/>
          </a:prstGeom>
          <a:solidFill>
            <a:srgbClr val="937E5F"/>
          </a:solidFill>
          <a:ln w="9525">
            <a:noFill/>
            <a:miter lim="800000"/>
            <a:headEnd/>
            <a:tailEnd/>
          </a:ln>
          <a:effectLst/>
        </p:spPr>
        <p:txBody>
          <a:bodyPr wrap="none" anchor="ctr"/>
          <a:lstStyle/>
          <a:p>
            <a:pPr>
              <a:defRPr/>
            </a:pPr>
            <a:endParaRPr lang="fr-FR">
              <a:latin typeface="Calibri" pitchFamily="34" charset="0"/>
              <a:cs typeface="+mn-cs"/>
            </a:endParaRPr>
          </a:p>
        </p:txBody>
      </p:sp>
      <p:sp>
        <p:nvSpPr>
          <p:cNvPr id="3" name="TextBox 2"/>
          <p:cNvSpPr txBox="1"/>
          <p:nvPr/>
        </p:nvSpPr>
        <p:spPr>
          <a:xfrm>
            <a:off x="457200" y="6400800"/>
            <a:ext cx="8686800" cy="304800"/>
          </a:xfrm>
          <a:prstGeom prst="rect">
            <a:avLst/>
          </a:prstGeom>
          <a:noFill/>
        </p:spPr>
        <p:txBody>
          <a:bodyPr>
            <a:spAutoFit/>
          </a:bodyPr>
          <a:lstStyle/>
          <a:p>
            <a:pPr algn="ctr" fontAlgn="auto">
              <a:spcBef>
                <a:spcPts val="0"/>
              </a:spcBef>
              <a:spcAft>
                <a:spcPts val="0"/>
              </a:spcAft>
              <a:defRPr/>
            </a:pPr>
            <a:r>
              <a:rPr lang="en-US" sz="1400" i="1" dirty="0">
                <a:solidFill>
                  <a:schemeClr val="bg1">
                    <a:lumMod val="95000"/>
                  </a:schemeClr>
                </a:solidFill>
                <a:latin typeface="Arial" pitchFamily="34" charset="0"/>
                <a:cs typeface="Arial" pitchFamily="34" charset="0"/>
              </a:rPr>
              <a:t>www.iibanew.org</a:t>
            </a:r>
          </a:p>
        </p:txBody>
      </p:sp>
      <p:sp>
        <p:nvSpPr>
          <p:cNvPr id="4" name="Slide Number Placeholder 5"/>
          <p:cNvSpPr txBox="1">
            <a:spLocks/>
          </p:cNvSpPr>
          <p:nvPr/>
        </p:nvSpPr>
        <p:spPr>
          <a:xfrm>
            <a:off x="8305800" y="6356350"/>
            <a:ext cx="685800" cy="365125"/>
          </a:xfrm>
          <a:prstGeom prst="rect">
            <a:avLst/>
          </a:prstGeom>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fld id="{63D05C25-CFA8-4952-B981-4ED734ECA317}" type="slidenum">
              <a:rPr lang="en-US" sz="1200">
                <a:solidFill>
                  <a:srgbClr val="F2F2F2"/>
                </a:solidFill>
              </a:rPr>
              <a:pPr algn="r" eaLnBrk="1" hangingPunct="1">
                <a:defRPr/>
              </a:pPr>
              <a:t>‹#›</a:t>
            </a:fld>
            <a:endParaRPr lang="en-US" sz="1200">
              <a:solidFill>
                <a:srgbClr val="F2F2F2"/>
              </a:solidFill>
            </a:endParaRPr>
          </a:p>
        </p:txBody>
      </p:sp>
      <p:pic>
        <p:nvPicPr>
          <p:cNvPr id="5" name="Picture 14" descr="IIBA-logo-reg_WHITE.png"/>
          <p:cNvPicPr>
            <a:picLocks noChangeAspect="1"/>
          </p:cNvPicPr>
          <p:nvPr/>
        </p:nvPicPr>
        <p:blipFill>
          <a:blip r:embed="rId2" cstate="print"/>
          <a:srcRect/>
          <a:stretch>
            <a:fillRect/>
          </a:stretch>
        </p:blipFill>
        <p:spPr bwMode="auto">
          <a:xfrm>
            <a:off x="152400" y="6324600"/>
            <a:ext cx="896938" cy="368300"/>
          </a:xfrm>
          <a:prstGeom prst="rect">
            <a:avLst/>
          </a:prstGeom>
          <a:noFill/>
          <a:ln w="9525">
            <a:noFill/>
            <a:miter lim="800000"/>
            <a:headEnd/>
            <a:tailEnd/>
          </a:ln>
        </p:spPr>
      </p:pic>
      <p:sp>
        <p:nvSpPr>
          <p:cNvPr id="6" name="TextBox 5"/>
          <p:cNvSpPr txBox="1"/>
          <p:nvPr/>
        </p:nvSpPr>
        <p:spPr>
          <a:xfrm>
            <a:off x="998538" y="6324600"/>
            <a:ext cx="2201862" cy="430213"/>
          </a:xfrm>
          <a:prstGeom prst="rect">
            <a:avLst/>
          </a:prstGeom>
          <a:noFill/>
        </p:spPr>
        <p:txBody>
          <a:bodyPr>
            <a:spAutoFit/>
          </a:bodyPr>
          <a:lstStyle/>
          <a:p>
            <a:pPr fontAlgn="auto">
              <a:spcBef>
                <a:spcPts val="0"/>
              </a:spcBef>
              <a:spcAft>
                <a:spcPts val="0"/>
              </a:spcAft>
              <a:defRPr/>
            </a:pPr>
            <a:r>
              <a:rPr lang="en-US" sz="1200" dirty="0">
                <a:solidFill>
                  <a:schemeClr val="bg1"/>
                </a:solidFill>
                <a:latin typeface="Arial" pitchFamily="34" charset="0"/>
                <a:cs typeface="Arial" pitchFamily="34" charset="0"/>
              </a:rPr>
              <a:t>Northeast Wisconsin</a:t>
            </a:r>
          </a:p>
          <a:p>
            <a:pPr fontAlgn="auto">
              <a:spcBef>
                <a:spcPts val="0"/>
              </a:spcBef>
              <a:spcAft>
                <a:spcPts val="0"/>
              </a:spcAft>
              <a:defRPr/>
            </a:pPr>
            <a:r>
              <a:rPr lang="en-US" sz="1000" dirty="0">
                <a:solidFill>
                  <a:schemeClr val="bg1"/>
                </a:solidFill>
                <a:latin typeface="Arial" pitchFamily="34" charset="0"/>
                <a:cs typeface="Arial" pitchFamily="34" charset="0"/>
              </a:rPr>
              <a:t>Chapter</a:t>
            </a:r>
          </a:p>
        </p:txBody>
      </p:sp>
      <p:pic>
        <p:nvPicPr>
          <p:cNvPr id="7" name="Picture 7" descr="IIBA-logo_NE-Wis_WHITE_web.png"/>
          <p:cNvPicPr>
            <a:picLocks noChangeAspect="1"/>
          </p:cNvPicPr>
          <p:nvPr userDrawn="1"/>
        </p:nvPicPr>
        <p:blipFill>
          <a:blip r:embed="rId3" cstate="print"/>
          <a:srcRect/>
          <a:stretch>
            <a:fillRect/>
          </a:stretch>
        </p:blipFill>
        <p:spPr bwMode="auto">
          <a:xfrm>
            <a:off x="58738" y="228600"/>
            <a:ext cx="4129087" cy="520700"/>
          </a:xfrm>
          <a:prstGeom prst="rect">
            <a:avLst/>
          </a:prstGeom>
          <a:noFill/>
          <a:ln w="9525">
            <a:noFill/>
            <a:miter lim="800000"/>
            <a:headEnd/>
            <a:tailEnd/>
          </a:ln>
        </p:spPr>
      </p:pic>
      <p:sp>
        <p:nvSpPr>
          <p:cNvPr id="8" name="Rectangle 14"/>
          <p:cNvSpPr>
            <a:spLocks noChangeArrowheads="1"/>
          </p:cNvSpPr>
          <p:nvPr userDrawn="1"/>
        </p:nvSpPr>
        <p:spPr bwMode="auto">
          <a:xfrm>
            <a:off x="0" y="0"/>
            <a:ext cx="9144000" cy="1068388"/>
          </a:xfrm>
          <a:prstGeom prst="rect">
            <a:avLst/>
          </a:prstGeom>
          <a:solidFill>
            <a:srgbClr val="9C8768"/>
          </a:solidFill>
          <a:ln w="9525">
            <a:noFill/>
            <a:miter lim="800000"/>
            <a:headEnd/>
            <a:tailEnd/>
          </a:ln>
          <a:effectLst/>
        </p:spPr>
        <p:txBody>
          <a:bodyPr wrap="none" anchor="ctr"/>
          <a:lstStyle/>
          <a:p>
            <a:pPr>
              <a:defRPr/>
            </a:pPr>
            <a:endParaRPr lang="fr-FR">
              <a:latin typeface="Calibri" pitchFamily="34" charset="0"/>
              <a:cs typeface="+mn-cs"/>
            </a:endParaRPr>
          </a:p>
        </p:txBody>
      </p:sp>
      <p:sp>
        <p:nvSpPr>
          <p:cNvPr id="9" name="Rectangle 15"/>
          <p:cNvSpPr>
            <a:spLocks noChangeArrowheads="1"/>
          </p:cNvSpPr>
          <p:nvPr userDrawn="1"/>
        </p:nvSpPr>
        <p:spPr bwMode="auto">
          <a:xfrm>
            <a:off x="0" y="1133475"/>
            <a:ext cx="2286000" cy="228600"/>
          </a:xfrm>
          <a:prstGeom prst="rect">
            <a:avLst/>
          </a:prstGeom>
          <a:solidFill>
            <a:srgbClr val="72624A"/>
          </a:solidFill>
          <a:ln w="9525">
            <a:noFill/>
            <a:miter lim="800000"/>
            <a:headEnd/>
            <a:tailEnd/>
          </a:ln>
          <a:effectLst/>
        </p:spPr>
        <p:txBody>
          <a:bodyPr wrap="none" anchor="ctr"/>
          <a:lstStyle/>
          <a:p>
            <a:pPr>
              <a:defRPr/>
            </a:pPr>
            <a:endParaRPr lang="fr-FR">
              <a:latin typeface="Calibri" pitchFamily="34" charset="0"/>
              <a:cs typeface="+mn-cs"/>
            </a:endParaRPr>
          </a:p>
        </p:txBody>
      </p:sp>
      <p:sp>
        <p:nvSpPr>
          <p:cNvPr id="10" name="Rectangle 16"/>
          <p:cNvSpPr>
            <a:spLocks noChangeArrowheads="1"/>
          </p:cNvSpPr>
          <p:nvPr userDrawn="1"/>
        </p:nvSpPr>
        <p:spPr bwMode="auto">
          <a:xfrm>
            <a:off x="2335213" y="1133475"/>
            <a:ext cx="6810375" cy="228600"/>
          </a:xfrm>
          <a:prstGeom prst="rect">
            <a:avLst/>
          </a:prstGeom>
          <a:solidFill>
            <a:srgbClr val="6A7854"/>
          </a:solidFill>
          <a:ln w="9525">
            <a:noFill/>
            <a:miter lim="800000"/>
            <a:headEnd/>
            <a:tailEnd/>
          </a:ln>
          <a:effectLst/>
        </p:spPr>
        <p:txBody>
          <a:bodyPr wrap="none" anchor="ctr"/>
          <a:lstStyle/>
          <a:p>
            <a:pPr>
              <a:defRPr/>
            </a:pPr>
            <a:endParaRPr lang="fr-FR">
              <a:latin typeface="Calibri" pitchFamily="34" charset="0"/>
              <a:cs typeface="+mn-cs"/>
            </a:endParaRPr>
          </a:p>
        </p:txBody>
      </p:sp>
      <p:sp>
        <p:nvSpPr>
          <p:cNvPr id="11" name="Rectangle 2"/>
          <p:cNvSpPr>
            <a:spLocks noChangeArrowheads="1"/>
          </p:cNvSpPr>
          <p:nvPr userDrawn="1"/>
        </p:nvSpPr>
        <p:spPr bwMode="auto">
          <a:xfrm>
            <a:off x="0" y="6243638"/>
            <a:ext cx="9144000" cy="614362"/>
          </a:xfrm>
          <a:prstGeom prst="rect">
            <a:avLst/>
          </a:prstGeom>
          <a:solidFill>
            <a:srgbClr val="937E5F"/>
          </a:solidFill>
          <a:ln w="9525">
            <a:noFill/>
            <a:miter lim="800000"/>
            <a:headEnd/>
            <a:tailEnd/>
          </a:ln>
          <a:effectLst/>
        </p:spPr>
        <p:txBody>
          <a:bodyPr wrap="none" anchor="ctr"/>
          <a:lstStyle/>
          <a:p>
            <a:pPr>
              <a:defRPr/>
            </a:pPr>
            <a:endParaRPr lang="fr-FR">
              <a:latin typeface="Calibri" pitchFamily="34" charset="0"/>
              <a:cs typeface="+mn-cs"/>
            </a:endParaRPr>
          </a:p>
        </p:txBody>
      </p:sp>
      <p:sp>
        <p:nvSpPr>
          <p:cNvPr id="12" name="TextBox 11"/>
          <p:cNvSpPr txBox="1"/>
          <p:nvPr userDrawn="1"/>
        </p:nvSpPr>
        <p:spPr>
          <a:xfrm>
            <a:off x="0" y="6400800"/>
            <a:ext cx="9144000" cy="304800"/>
          </a:xfrm>
          <a:prstGeom prst="rect">
            <a:avLst/>
          </a:prstGeom>
          <a:noFill/>
        </p:spPr>
        <p:txBody>
          <a:bodyPr>
            <a:spAutoFit/>
          </a:bodyPr>
          <a:lstStyle/>
          <a:p>
            <a:pPr algn="ctr" fontAlgn="auto">
              <a:spcBef>
                <a:spcPts val="0"/>
              </a:spcBef>
              <a:spcAft>
                <a:spcPts val="0"/>
              </a:spcAft>
              <a:defRPr/>
            </a:pPr>
            <a:r>
              <a:rPr lang="en-US" sz="1400" i="1" dirty="0">
                <a:solidFill>
                  <a:schemeClr val="bg1">
                    <a:lumMod val="95000"/>
                  </a:schemeClr>
                </a:solidFill>
                <a:latin typeface="Arial" pitchFamily="34" charset="0"/>
                <a:cs typeface="Arial" pitchFamily="34" charset="0"/>
              </a:rPr>
              <a:t>www.iibanew.org</a:t>
            </a:r>
          </a:p>
        </p:txBody>
      </p:sp>
      <p:pic>
        <p:nvPicPr>
          <p:cNvPr id="13" name="Picture 18" descr="IIBA-logo_NE-Wis_WHITE"/>
          <p:cNvPicPr>
            <a:picLocks noChangeAspect="1" noChangeArrowheads="1"/>
          </p:cNvPicPr>
          <p:nvPr userDrawn="1"/>
        </p:nvPicPr>
        <p:blipFill>
          <a:blip r:embed="rId4" cstate="print"/>
          <a:srcRect/>
          <a:stretch>
            <a:fillRect/>
          </a:stretch>
        </p:blipFill>
        <p:spPr bwMode="auto">
          <a:xfrm>
            <a:off x="228600" y="152400"/>
            <a:ext cx="5943600" cy="749300"/>
          </a:xfrm>
          <a:prstGeom prst="rect">
            <a:avLst/>
          </a:prstGeom>
          <a:noFill/>
          <a:ln w="9525">
            <a:noFill/>
            <a:miter lim="800000"/>
            <a:headEnd/>
            <a:tailEnd/>
          </a:ln>
        </p:spPr>
      </p:pic>
      <p:sp>
        <p:nvSpPr>
          <p:cNvPr id="14" name="Slide Number Placeholder 5"/>
          <p:cNvSpPr>
            <a:spLocks noGrp="1"/>
          </p:cNvSpPr>
          <p:nvPr>
            <p:ph type="sldNum" sz="quarter" idx="10"/>
          </p:nvPr>
        </p:nvSpPr>
        <p:spPr>
          <a:xfrm>
            <a:off x="6934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2F2F2"/>
                </a:solidFill>
                <a:latin typeface="Arial" charset="0"/>
                <a:cs typeface="Arial" charset="0"/>
              </a:defRPr>
            </a:lvl1pPr>
          </a:lstStyle>
          <a:p>
            <a:pPr>
              <a:defRPr/>
            </a:pPr>
            <a:fld id="{C6886606-9D2D-4843-B34A-8ACA8CC53D3D}" type="slidenum">
              <a:rPr lang="en-US"/>
              <a:pPr>
                <a:defRPr/>
              </a:pPr>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96F56-C0E9-42B9-ADC4-B74200D070EC}" type="datetimeFigureOut">
              <a:rPr lang="en-US" smtClean="0">
                <a:solidFill>
                  <a:prstClr val="black">
                    <a:tint val="75000"/>
                  </a:prstClr>
                </a:solidFill>
              </a:rPr>
              <a:pPr/>
              <a:t>2/17/2022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AECF03D-4A15-4C2A-8502-0B9D93CE84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7064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96F56-C0E9-42B9-ADC4-B74200D070EC}" type="datetimeFigureOut">
              <a:rPr lang="en-US" smtClean="0">
                <a:solidFill>
                  <a:prstClr val="black">
                    <a:tint val="75000"/>
                  </a:prstClr>
                </a:solidFill>
              </a:rPr>
              <a:pPr/>
              <a:t>2/17/2022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ECF03D-4A15-4C2A-8502-0B9D93CE84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1245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96F56-C0E9-42B9-ADC4-B74200D070EC}" type="datetimeFigureOut">
              <a:rPr lang="en-US" smtClean="0">
                <a:solidFill>
                  <a:prstClr val="black">
                    <a:tint val="75000"/>
                  </a:prstClr>
                </a:solidFill>
              </a:rPr>
              <a:pPr/>
              <a:t>2/17/2022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ECF03D-4A15-4C2A-8502-0B9D93CE84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2461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596F56-C0E9-42B9-ADC4-B74200D070EC}" type="datetimeFigureOut">
              <a:rPr lang="en-US" smtClean="0">
                <a:solidFill>
                  <a:prstClr val="black">
                    <a:tint val="75000"/>
                  </a:prstClr>
                </a:solidFill>
              </a:rPr>
              <a:pPr/>
              <a:t>2/17/2022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ECF03D-4A15-4C2A-8502-0B9D93CE84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2795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596F56-C0E9-42B9-ADC4-B74200D070EC}" type="datetimeFigureOut">
              <a:rPr lang="en-US" smtClean="0">
                <a:solidFill>
                  <a:prstClr val="black">
                    <a:tint val="75000"/>
                  </a:prstClr>
                </a:solidFill>
              </a:rPr>
              <a:pPr/>
              <a:t>2/17/2022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ECF03D-4A15-4C2A-8502-0B9D93CE84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8791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2"/>
          <p:cNvSpPr>
            <a:spLocks noChangeArrowheads="1"/>
          </p:cNvSpPr>
          <p:nvPr userDrawn="1"/>
        </p:nvSpPr>
        <p:spPr bwMode="auto">
          <a:xfrm>
            <a:off x="3733800" y="6243638"/>
            <a:ext cx="5410199" cy="614362"/>
          </a:xfrm>
          <a:prstGeom prst="rect">
            <a:avLst/>
          </a:prstGeom>
          <a:solidFill>
            <a:srgbClr val="203E48"/>
          </a:solidFill>
          <a:ln w="9525">
            <a:noFill/>
            <a:miter lim="800000"/>
            <a:headEnd/>
            <a:tailEnd/>
          </a:ln>
          <a:effectLst/>
        </p:spPr>
        <p:txBody>
          <a:bodyPr wrap="none" anchor="ctr"/>
          <a:lstStyle/>
          <a:p>
            <a:pPr fontAlgn="auto">
              <a:spcBef>
                <a:spcPts val="0"/>
              </a:spcBef>
              <a:spcAft>
                <a:spcPts val="0"/>
              </a:spcAft>
            </a:pPr>
            <a:endParaRPr lang="fr-FR" dirty="0">
              <a:solidFill>
                <a:prstClr val="black"/>
              </a:solidFill>
              <a:latin typeface="Calibri" pitchFamily="34" charset="0"/>
              <a:cs typeface="+mn-cs"/>
            </a:endParaRPr>
          </a:p>
        </p:txBody>
      </p:sp>
      <p:sp>
        <p:nvSpPr>
          <p:cNvPr id="8" name="Rectangle 19"/>
          <p:cNvSpPr>
            <a:spLocks noChangeArrowheads="1"/>
          </p:cNvSpPr>
          <p:nvPr userDrawn="1"/>
        </p:nvSpPr>
        <p:spPr bwMode="auto">
          <a:xfrm>
            <a:off x="0" y="0"/>
            <a:ext cx="9144000" cy="152400"/>
          </a:xfrm>
          <a:prstGeom prst="rect">
            <a:avLst/>
          </a:prstGeom>
          <a:solidFill>
            <a:srgbClr val="203E48"/>
          </a:solidFill>
          <a:ln w="9525">
            <a:noFill/>
            <a:miter lim="800000"/>
            <a:headEnd/>
            <a:tailEnd/>
          </a:ln>
          <a:effectLst/>
        </p:spPr>
        <p:txBody>
          <a:bodyPr wrap="none" anchor="ctr"/>
          <a:lstStyle/>
          <a:p>
            <a:pPr fontAlgn="auto">
              <a:spcBef>
                <a:spcPts val="0"/>
              </a:spcBef>
              <a:spcAft>
                <a:spcPts val="0"/>
              </a:spcAft>
            </a:pPr>
            <a:endParaRPr lang="fr-FR" dirty="0">
              <a:solidFill>
                <a:prstClr val="black"/>
              </a:solidFill>
              <a:latin typeface="Calibri" pitchFamily="34" charset="0"/>
              <a:cs typeface="+mn-cs"/>
            </a:endParaRPr>
          </a:p>
        </p:txBody>
      </p:sp>
      <p:sp>
        <p:nvSpPr>
          <p:cNvPr id="9" name="Rectangle 17"/>
          <p:cNvSpPr>
            <a:spLocks noChangeArrowheads="1"/>
          </p:cNvSpPr>
          <p:nvPr userDrawn="1"/>
        </p:nvSpPr>
        <p:spPr bwMode="auto">
          <a:xfrm>
            <a:off x="0" y="5978525"/>
            <a:ext cx="9147175" cy="228600"/>
          </a:xfrm>
          <a:prstGeom prst="rect">
            <a:avLst/>
          </a:prstGeom>
          <a:solidFill>
            <a:srgbClr val="F57B20"/>
          </a:solidFill>
          <a:ln w="9525">
            <a:noFill/>
            <a:miter lim="800000"/>
            <a:headEnd/>
            <a:tailEnd/>
          </a:ln>
          <a:effectLst/>
        </p:spPr>
        <p:txBody>
          <a:bodyPr wrap="none" anchor="ctr"/>
          <a:lstStyle/>
          <a:p>
            <a:pPr fontAlgn="auto">
              <a:spcBef>
                <a:spcPts val="0"/>
              </a:spcBef>
              <a:spcAft>
                <a:spcPts val="0"/>
              </a:spcAft>
            </a:pPr>
            <a:endParaRPr lang="fr-FR" dirty="0">
              <a:solidFill>
                <a:prstClr val="black"/>
              </a:solidFill>
              <a:latin typeface="Calibri" pitchFamily="34" charset="0"/>
              <a:cs typeface="+mn-cs"/>
            </a:endParaRPr>
          </a:p>
        </p:txBody>
      </p:sp>
      <p:sp>
        <p:nvSpPr>
          <p:cNvPr id="10" name="Title 1"/>
          <p:cNvSpPr>
            <a:spLocks noGrp="1"/>
          </p:cNvSpPr>
          <p:nvPr>
            <p:ph type="title"/>
          </p:nvPr>
        </p:nvSpPr>
        <p:spPr>
          <a:xfrm>
            <a:off x="0" y="228600"/>
            <a:ext cx="9144000" cy="914400"/>
          </a:xfrm>
          <a:prstGeom prst="rect">
            <a:avLst/>
          </a:prstGeom>
          <a:solidFill>
            <a:srgbClr val="6A645E"/>
          </a:solidFill>
        </p:spPr>
        <p:txBody>
          <a:bodyPr anchor="ctr"/>
          <a:lstStyle>
            <a:lvl1pPr marL="457200" indent="0" algn="l">
              <a:defRPr sz="3600" baseline="0">
                <a:solidFill>
                  <a:schemeClr val="bg1">
                    <a:lumMod val="85000"/>
                  </a:schemeClr>
                </a:solidFill>
                <a:latin typeface="Arial" pitchFamily="34" charset="0"/>
                <a:cs typeface="Arial" pitchFamily="34" charset="0"/>
              </a:defRPr>
            </a:lvl1pPr>
          </a:lstStyle>
          <a:p>
            <a:r>
              <a:rPr lang="en-US" dirty="0"/>
              <a:t>Click to edit Master title style</a:t>
            </a:r>
          </a:p>
        </p:txBody>
      </p:sp>
      <p:sp>
        <p:nvSpPr>
          <p:cNvPr id="11" name="Content Placeholder 2"/>
          <p:cNvSpPr>
            <a:spLocks noGrp="1"/>
          </p:cNvSpPr>
          <p:nvPr>
            <p:ph idx="1"/>
          </p:nvPr>
        </p:nvSpPr>
        <p:spPr>
          <a:xfrm>
            <a:off x="457200" y="1295400"/>
            <a:ext cx="8229600" cy="4525963"/>
          </a:xfrm>
          <a:prstGeom prst="rect">
            <a:avLst/>
          </a:prstGeom>
        </p:spPr>
        <p:txBody>
          <a:bodyPr/>
          <a:lstStyle>
            <a:lvl1pPr>
              <a:buFont typeface="Wingdings" pitchFamily="2" charset="2"/>
              <a:buChar char="§"/>
              <a:defRPr>
                <a:latin typeface="Arial" pitchFamily="34" charset="0"/>
                <a:cs typeface="Arial" pitchFamily="34" charset="0"/>
              </a:defRPr>
            </a:lvl1pPr>
            <a:lvl2pPr marL="800100" indent="-342900">
              <a:buFont typeface="Wingdings" pitchFamily="2" charset="2"/>
              <a:buChar char="Ø"/>
              <a:defRPr>
                <a:latin typeface="Arial" pitchFamily="34" charset="0"/>
                <a:cs typeface="Arial" pitchFamily="34" charset="0"/>
              </a:defRPr>
            </a:lvl2pPr>
            <a:lvl3pPr>
              <a:buFont typeface="Wingdings" pitchFamily="2" charset="2"/>
              <a:buChar char="v"/>
              <a:defRPr>
                <a:latin typeface="Arial" pitchFamily="34" charset="0"/>
                <a:cs typeface="Arial" pitchFamily="34" charset="0"/>
              </a:defRPr>
            </a:lvl3pPr>
            <a:lvl4pPr>
              <a:buFont typeface="Wingdings" pitchFamily="2" charset="2"/>
              <a:buChar cha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6306301"/>
            <a:ext cx="3447014" cy="465286"/>
          </a:xfrm>
          <a:prstGeom prst="rect">
            <a:avLst/>
          </a:prstGeom>
        </p:spPr>
      </p:pic>
      <p:sp>
        <p:nvSpPr>
          <p:cNvPr id="13" name="TextBox 12"/>
          <p:cNvSpPr txBox="1"/>
          <p:nvPr userDrawn="1"/>
        </p:nvSpPr>
        <p:spPr>
          <a:xfrm>
            <a:off x="5791200" y="6361589"/>
            <a:ext cx="1371600" cy="369332"/>
          </a:xfrm>
          <a:prstGeom prst="rect">
            <a:avLst/>
          </a:prstGeom>
          <a:noFill/>
        </p:spPr>
        <p:txBody>
          <a:bodyPr wrap="square" rtlCol="0">
            <a:spAutoFit/>
          </a:bodyPr>
          <a:lstStyle/>
          <a:p>
            <a:pPr fontAlgn="auto">
              <a:spcBef>
                <a:spcPts val="0"/>
              </a:spcBef>
              <a:spcAft>
                <a:spcPts val="0"/>
              </a:spcAft>
            </a:pPr>
            <a:r>
              <a:rPr lang="en-US" dirty="0">
                <a:solidFill>
                  <a:prstClr val="white">
                    <a:lumMod val="85000"/>
                  </a:prstClr>
                </a:solidFill>
                <a:latin typeface="Calibri"/>
                <a:cs typeface="+mn-cs"/>
              </a:rPr>
              <a:t>iibanew.org</a:t>
            </a:r>
          </a:p>
        </p:txBody>
      </p:sp>
    </p:spTree>
    <p:extLst>
      <p:ext uri="{BB962C8B-B14F-4D97-AF65-F5344CB8AC3E}">
        <p14:creationId xmlns:p14="http://schemas.microsoft.com/office/powerpoint/2010/main" val="2447941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5" name="Rectangle 2"/>
          <p:cNvSpPr>
            <a:spLocks noChangeArrowheads="1"/>
          </p:cNvSpPr>
          <p:nvPr userDrawn="1"/>
        </p:nvSpPr>
        <p:spPr bwMode="auto">
          <a:xfrm>
            <a:off x="0" y="6243638"/>
            <a:ext cx="9144000" cy="614362"/>
          </a:xfrm>
          <a:prstGeom prst="rect">
            <a:avLst/>
          </a:prstGeom>
          <a:solidFill>
            <a:srgbClr val="6A645E"/>
          </a:solidFill>
          <a:ln w="9525">
            <a:noFill/>
            <a:miter lim="800000"/>
            <a:headEnd/>
            <a:tailEnd/>
          </a:ln>
          <a:effectLst/>
        </p:spPr>
        <p:txBody>
          <a:bodyPr wrap="none" anchor="ctr"/>
          <a:lstStyle/>
          <a:p>
            <a:endParaRPr lang="fr-FR">
              <a:latin typeface="Calibri" pitchFamily="34" charset="0"/>
            </a:endParaRPr>
          </a:p>
        </p:txBody>
      </p:sp>
      <p:sp>
        <p:nvSpPr>
          <p:cNvPr id="49" name="TextBox 48"/>
          <p:cNvSpPr txBox="1"/>
          <p:nvPr userDrawn="1"/>
        </p:nvSpPr>
        <p:spPr>
          <a:xfrm>
            <a:off x="0" y="6361589"/>
            <a:ext cx="9144000" cy="369332"/>
          </a:xfrm>
          <a:prstGeom prst="rect">
            <a:avLst/>
          </a:prstGeom>
          <a:noFill/>
        </p:spPr>
        <p:txBody>
          <a:bodyPr wrap="square" rtlCol="0">
            <a:spAutoFit/>
          </a:bodyPr>
          <a:lstStyle/>
          <a:p>
            <a:pPr algn="ctr"/>
            <a:r>
              <a:rPr lang="en-US" dirty="0">
                <a:solidFill>
                  <a:schemeClr val="bg1">
                    <a:lumMod val="95000"/>
                  </a:schemeClr>
                </a:solidFill>
              </a:rPr>
              <a:t>iibanew.org</a:t>
            </a:r>
          </a:p>
        </p:txBody>
      </p:sp>
      <p:sp>
        <p:nvSpPr>
          <p:cNvPr id="42" name="Rectangle 14"/>
          <p:cNvSpPr>
            <a:spLocks noChangeArrowheads="1"/>
          </p:cNvSpPr>
          <p:nvPr userDrawn="1"/>
        </p:nvSpPr>
        <p:spPr bwMode="auto">
          <a:xfrm>
            <a:off x="0" y="0"/>
            <a:ext cx="9144000" cy="1068388"/>
          </a:xfrm>
          <a:prstGeom prst="rect">
            <a:avLst/>
          </a:prstGeom>
          <a:solidFill>
            <a:srgbClr val="203E48"/>
          </a:solidFill>
          <a:ln w="9525">
            <a:noFill/>
            <a:miter lim="800000"/>
            <a:headEnd/>
            <a:tailEnd/>
          </a:ln>
          <a:effectLst/>
        </p:spPr>
        <p:txBody>
          <a:bodyPr wrap="none" anchor="ctr"/>
          <a:lstStyle/>
          <a:p>
            <a:endParaRPr lang="fr-FR">
              <a:latin typeface="Calibri" pitchFamily="34" charset="0"/>
            </a:endParaRPr>
          </a:p>
        </p:txBody>
      </p:sp>
      <p:sp>
        <p:nvSpPr>
          <p:cNvPr id="43" name="Rectangle 15"/>
          <p:cNvSpPr>
            <a:spLocks noChangeArrowheads="1"/>
          </p:cNvSpPr>
          <p:nvPr userDrawn="1"/>
        </p:nvSpPr>
        <p:spPr bwMode="auto">
          <a:xfrm>
            <a:off x="0" y="1133475"/>
            <a:ext cx="2286000" cy="228600"/>
          </a:xfrm>
          <a:prstGeom prst="rect">
            <a:avLst/>
          </a:prstGeom>
          <a:solidFill>
            <a:srgbClr val="6A645E"/>
          </a:solidFill>
          <a:ln w="9525">
            <a:noFill/>
            <a:miter lim="800000"/>
            <a:headEnd/>
            <a:tailEnd/>
          </a:ln>
          <a:effectLst/>
        </p:spPr>
        <p:txBody>
          <a:bodyPr wrap="none" anchor="ctr"/>
          <a:lstStyle/>
          <a:p>
            <a:endParaRPr lang="fr-FR">
              <a:latin typeface="Calibri" pitchFamily="34" charset="0"/>
            </a:endParaRPr>
          </a:p>
        </p:txBody>
      </p:sp>
      <p:sp>
        <p:nvSpPr>
          <p:cNvPr id="44" name="Rectangle 16"/>
          <p:cNvSpPr>
            <a:spLocks noChangeArrowheads="1"/>
          </p:cNvSpPr>
          <p:nvPr userDrawn="1"/>
        </p:nvSpPr>
        <p:spPr bwMode="auto">
          <a:xfrm>
            <a:off x="2335213" y="1133475"/>
            <a:ext cx="6810375" cy="228600"/>
          </a:xfrm>
          <a:prstGeom prst="rect">
            <a:avLst/>
          </a:prstGeom>
          <a:solidFill>
            <a:srgbClr val="F57B20"/>
          </a:solidFill>
          <a:ln w="9525">
            <a:noFill/>
            <a:miter lim="800000"/>
            <a:headEnd/>
            <a:tailEnd/>
          </a:ln>
          <a:effectLst/>
        </p:spPr>
        <p:txBody>
          <a:bodyPr wrap="none" anchor="ctr"/>
          <a:lstStyle/>
          <a:p>
            <a:endParaRPr lang="fr-FR">
              <a:latin typeface="Calibri" pitchFamily="34" charset="0"/>
            </a:endParaRPr>
          </a:p>
        </p:txBody>
      </p:sp>
      <p:sp>
        <p:nvSpPr>
          <p:cNvPr id="46" name="Rectangle 45"/>
          <p:cNvSpPr/>
          <p:nvPr userDrawn="1"/>
        </p:nvSpPr>
        <p:spPr>
          <a:xfrm>
            <a:off x="11875" y="11875"/>
            <a:ext cx="6191000" cy="9661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Picture 4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131346"/>
            <a:ext cx="5257800" cy="709710"/>
          </a:xfrm>
          <a:prstGeom prst="rect">
            <a:avLst/>
          </a:prstGeom>
        </p:spPr>
      </p:pic>
      <p:sp>
        <p:nvSpPr>
          <p:cNvPr id="48" name="TextBox 47"/>
          <p:cNvSpPr txBox="1"/>
          <p:nvPr userDrawn="1"/>
        </p:nvSpPr>
        <p:spPr>
          <a:xfrm>
            <a:off x="6248400" y="585850"/>
            <a:ext cx="2954588" cy="338554"/>
          </a:xfrm>
          <a:prstGeom prst="rect">
            <a:avLst/>
          </a:prstGeom>
          <a:noFill/>
        </p:spPr>
        <p:txBody>
          <a:bodyPr wrap="square" rtlCol="0">
            <a:spAutoFit/>
          </a:bodyPr>
          <a:lstStyle/>
          <a:p>
            <a:r>
              <a:rPr lang="en-US" sz="1600" b="1" dirty="0">
                <a:solidFill>
                  <a:srgbClr val="F57B20"/>
                </a:solidFill>
              </a:rPr>
              <a:t>Network.</a:t>
            </a:r>
            <a:r>
              <a:rPr lang="en-US" sz="1600" b="1" baseline="0" dirty="0">
                <a:solidFill>
                  <a:srgbClr val="F57B20"/>
                </a:solidFill>
              </a:rPr>
              <a:t>  Learn.  Develop.</a:t>
            </a:r>
            <a:r>
              <a:rPr lang="en-US" sz="1600" b="1" baseline="30000" dirty="0">
                <a:solidFill>
                  <a:srgbClr val="F57B20"/>
                </a:solidFill>
              </a:rPr>
              <a:t>™</a:t>
            </a:r>
          </a:p>
        </p:txBody>
      </p:sp>
    </p:spTree>
    <p:extLst>
      <p:ext uri="{BB962C8B-B14F-4D97-AF65-F5344CB8AC3E}">
        <p14:creationId xmlns:p14="http://schemas.microsoft.com/office/powerpoint/2010/main" val="4287879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2"/>
          <p:cNvSpPr>
            <a:spLocks noChangeArrowheads="1"/>
          </p:cNvSpPr>
          <p:nvPr userDrawn="1"/>
        </p:nvSpPr>
        <p:spPr bwMode="auto">
          <a:xfrm>
            <a:off x="3733800" y="6243638"/>
            <a:ext cx="5410199" cy="614362"/>
          </a:xfrm>
          <a:prstGeom prst="rect">
            <a:avLst/>
          </a:prstGeom>
          <a:solidFill>
            <a:srgbClr val="203E48"/>
          </a:solidFill>
          <a:ln w="9525">
            <a:noFill/>
            <a:miter lim="800000"/>
            <a:headEnd/>
            <a:tailEnd/>
          </a:ln>
          <a:effectLst/>
        </p:spPr>
        <p:txBody>
          <a:bodyPr wrap="none" anchor="ctr"/>
          <a:lstStyle/>
          <a:p>
            <a:endParaRPr lang="fr-FR">
              <a:latin typeface="Calibri" pitchFamily="34" charset="0"/>
            </a:endParaRPr>
          </a:p>
        </p:txBody>
      </p:sp>
      <p:sp>
        <p:nvSpPr>
          <p:cNvPr id="8" name="Rectangle 19"/>
          <p:cNvSpPr>
            <a:spLocks noChangeArrowheads="1"/>
          </p:cNvSpPr>
          <p:nvPr userDrawn="1"/>
        </p:nvSpPr>
        <p:spPr bwMode="auto">
          <a:xfrm>
            <a:off x="0" y="0"/>
            <a:ext cx="9144000" cy="152400"/>
          </a:xfrm>
          <a:prstGeom prst="rect">
            <a:avLst/>
          </a:prstGeom>
          <a:solidFill>
            <a:srgbClr val="203E48"/>
          </a:solidFill>
          <a:ln w="9525">
            <a:noFill/>
            <a:miter lim="800000"/>
            <a:headEnd/>
            <a:tailEnd/>
          </a:ln>
          <a:effectLst/>
        </p:spPr>
        <p:txBody>
          <a:bodyPr wrap="none" anchor="ctr"/>
          <a:lstStyle/>
          <a:p>
            <a:endParaRPr lang="fr-FR">
              <a:latin typeface="Calibri" pitchFamily="34" charset="0"/>
            </a:endParaRPr>
          </a:p>
        </p:txBody>
      </p:sp>
      <p:sp>
        <p:nvSpPr>
          <p:cNvPr id="9" name="Rectangle 17"/>
          <p:cNvSpPr>
            <a:spLocks noChangeArrowheads="1"/>
          </p:cNvSpPr>
          <p:nvPr userDrawn="1"/>
        </p:nvSpPr>
        <p:spPr bwMode="auto">
          <a:xfrm>
            <a:off x="0" y="5978525"/>
            <a:ext cx="9147175" cy="228600"/>
          </a:xfrm>
          <a:prstGeom prst="rect">
            <a:avLst/>
          </a:prstGeom>
          <a:solidFill>
            <a:srgbClr val="F57B20"/>
          </a:solidFill>
          <a:ln w="9525">
            <a:noFill/>
            <a:miter lim="800000"/>
            <a:headEnd/>
            <a:tailEnd/>
          </a:ln>
          <a:effectLst/>
        </p:spPr>
        <p:txBody>
          <a:bodyPr wrap="none" anchor="ctr"/>
          <a:lstStyle/>
          <a:p>
            <a:endParaRPr lang="fr-FR">
              <a:latin typeface="Calibri" pitchFamily="34" charset="0"/>
            </a:endParaRPr>
          </a:p>
        </p:txBody>
      </p:sp>
      <p:sp>
        <p:nvSpPr>
          <p:cNvPr id="10" name="Title 1"/>
          <p:cNvSpPr>
            <a:spLocks noGrp="1"/>
          </p:cNvSpPr>
          <p:nvPr>
            <p:ph type="title"/>
          </p:nvPr>
        </p:nvSpPr>
        <p:spPr>
          <a:xfrm>
            <a:off x="0" y="228600"/>
            <a:ext cx="9144000" cy="914400"/>
          </a:xfrm>
          <a:prstGeom prst="rect">
            <a:avLst/>
          </a:prstGeom>
          <a:solidFill>
            <a:srgbClr val="6A645E"/>
          </a:solidFill>
        </p:spPr>
        <p:txBody>
          <a:bodyPr anchor="ctr"/>
          <a:lstStyle>
            <a:lvl1pPr marL="457200" indent="0" algn="l">
              <a:defRPr sz="3600" baseline="0">
                <a:solidFill>
                  <a:schemeClr val="bg1">
                    <a:lumMod val="85000"/>
                  </a:schemeClr>
                </a:solidFill>
                <a:latin typeface="Arial" pitchFamily="34" charset="0"/>
                <a:cs typeface="Arial" pitchFamily="34" charset="0"/>
              </a:defRPr>
            </a:lvl1pPr>
          </a:lstStyle>
          <a:p>
            <a:r>
              <a:rPr lang="en-US" dirty="0"/>
              <a:t>Click to edit Master title style</a:t>
            </a:r>
          </a:p>
        </p:txBody>
      </p:sp>
      <p:sp>
        <p:nvSpPr>
          <p:cNvPr id="11" name="Content Placeholder 2"/>
          <p:cNvSpPr>
            <a:spLocks noGrp="1"/>
          </p:cNvSpPr>
          <p:nvPr>
            <p:ph idx="1"/>
          </p:nvPr>
        </p:nvSpPr>
        <p:spPr>
          <a:xfrm>
            <a:off x="457200" y="1295400"/>
            <a:ext cx="8229600" cy="4525963"/>
          </a:xfrm>
          <a:prstGeom prst="rect">
            <a:avLst/>
          </a:prstGeom>
        </p:spPr>
        <p:txBody>
          <a:bodyPr/>
          <a:lstStyle>
            <a:lvl1pPr>
              <a:buFont typeface="Wingdings" pitchFamily="2" charset="2"/>
              <a:buChar char="§"/>
              <a:defRPr>
                <a:latin typeface="Arial" pitchFamily="34" charset="0"/>
                <a:cs typeface="Arial" pitchFamily="34" charset="0"/>
              </a:defRPr>
            </a:lvl1pPr>
            <a:lvl2pPr marL="800100" indent="-342900">
              <a:buFont typeface="Wingdings" pitchFamily="2" charset="2"/>
              <a:buChar char="Ø"/>
              <a:defRPr>
                <a:latin typeface="Arial" pitchFamily="34" charset="0"/>
                <a:cs typeface="Arial" pitchFamily="34" charset="0"/>
              </a:defRPr>
            </a:lvl2pPr>
            <a:lvl3pPr>
              <a:buFont typeface="Wingdings" pitchFamily="2" charset="2"/>
              <a:buChar char="v"/>
              <a:defRPr>
                <a:latin typeface="Arial" pitchFamily="34" charset="0"/>
                <a:cs typeface="Arial" pitchFamily="34" charset="0"/>
              </a:defRPr>
            </a:lvl3pPr>
            <a:lvl4pPr>
              <a:buFont typeface="Wingdings" pitchFamily="2" charset="2"/>
              <a:buChar cha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6306301"/>
            <a:ext cx="3447014" cy="465286"/>
          </a:xfrm>
          <a:prstGeom prst="rect">
            <a:avLst/>
          </a:prstGeom>
        </p:spPr>
      </p:pic>
      <p:sp>
        <p:nvSpPr>
          <p:cNvPr id="13" name="TextBox 12"/>
          <p:cNvSpPr txBox="1"/>
          <p:nvPr userDrawn="1"/>
        </p:nvSpPr>
        <p:spPr>
          <a:xfrm>
            <a:off x="5791200" y="6361589"/>
            <a:ext cx="1371600" cy="369332"/>
          </a:xfrm>
          <a:prstGeom prst="rect">
            <a:avLst/>
          </a:prstGeom>
          <a:noFill/>
        </p:spPr>
        <p:txBody>
          <a:bodyPr wrap="square" rtlCol="0">
            <a:spAutoFit/>
          </a:bodyPr>
          <a:lstStyle/>
          <a:p>
            <a:r>
              <a:rPr lang="en-US" dirty="0">
                <a:solidFill>
                  <a:schemeClr val="bg1">
                    <a:lumMod val="85000"/>
                  </a:schemeClr>
                </a:solidFill>
              </a:rPr>
              <a:t>iibanew.org</a:t>
            </a:r>
          </a:p>
        </p:txBody>
      </p:sp>
    </p:spTree>
    <p:extLst>
      <p:ext uri="{BB962C8B-B14F-4D97-AF65-F5344CB8AC3E}">
        <p14:creationId xmlns:p14="http://schemas.microsoft.com/office/powerpoint/2010/main" val="3595662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243638"/>
            <a:ext cx="9144000" cy="614362"/>
          </a:xfrm>
          <a:prstGeom prst="rect">
            <a:avLst/>
          </a:prstGeom>
          <a:solidFill>
            <a:srgbClr val="937E5F"/>
          </a:solidFill>
          <a:ln w="9525">
            <a:noFill/>
            <a:miter lim="800000"/>
            <a:headEnd/>
            <a:tailEnd/>
          </a:ln>
          <a:effectLst/>
        </p:spPr>
        <p:txBody>
          <a:bodyPr wrap="none" anchor="ctr"/>
          <a:lstStyle/>
          <a:p>
            <a:pPr>
              <a:defRPr/>
            </a:pPr>
            <a:endParaRPr lang="fr-FR">
              <a:latin typeface="Calibri" pitchFamily="34" charset="0"/>
              <a:cs typeface="+mn-cs"/>
            </a:endParaRPr>
          </a:p>
        </p:txBody>
      </p:sp>
      <p:sp>
        <p:nvSpPr>
          <p:cNvPr id="5" name="TextBox 4"/>
          <p:cNvSpPr txBox="1"/>
          <p:nvPr/>
        </p:nvSpPr>
        <p:spPr>
          <a:xfrm>
            <a:off x="457200" y="6400800"/>
            <a:ext cx="8686800" cy="304800"/>
          </a:xfrm>
          <a:prstGeom prst="rect">
            <a:avLst/>
          </a:prstGeom>
          <a:noFill/>
        </p:spPr>
        <p:txBody>
          <a:bodyPr>
            <a:spAutoFit/>
          </a:bodyPr>
          <a:lstStyle/>
          <a:p>
            <a:pPr algn="ctr" fontAlgn="auto">
              <a:spcBef>
                <a:spcPts val="0"/>
              </a:spcBef>
              <a:spcAft>
                <a:spcPts val="0"/>
              </a:spcAft>
              <a:defRPr/>
            </a:pPr>
            <a:r>
              <a:rPr lang="en-US" sz="1400" i="1" dirty="0">
                <a:solidFill>
                  <a:schemeClr val="bg1">
                    <a:lumMod val="95000"/>
                  </a:schemeClr>
                </a:solidFill>
                <a:latin typeface="Arial" pitchFamily="34" charset="0"/>
                <a:cs typeface="Arial" pitchFamily="34" charset="0"/>
              </a:rPr>
              <a:t>www.iibanew.org</a:t>
            </a:r>
          </a:p>
        </p:txBody>
      </p:sp>
      <p:sp>
        <p:nvSpPr>
          <p:cNvPr id="6" name="Slide Number Placeholder 5"/>
          <p:cNvSpPr txBox="1">
            <a:spLocks/>
          </p:cNvSpPr>
          <p:nvPr/>
        </p:nvSpPr>
        <p:spPr>
          <a:xfrm>
            <a:off x="8305800" y="6356350"/>
            <a:ext cx="685800" cy="365125"/>
          </a:xfrm>
          <a:prstGeom prst="rect">
            <a:avLst/>
          </a:prstGeom>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fld id="{BBE81DEF-B48C-40FA-A8E2-6FECC625CCA6}" type="slidenum">
              <a:rPr lang="en-US" sz="1200">
                <a:solidFill>
                  <a:srgbClr val="F2F2F2"/>
                </a:solidFill>
              </a:rPr>
              <a:pPr algn="r" eaLnBrk="1" hangingPunct="1">
                <a:defRPr/>
              </a:pPr>
              <a:t>‹#›</a:t>
            </a:fld>
            <a:endParaRPr lang="en-US" sz="1200">
              <a:solidFill>
                <a:srgbClr val="F2F2F2"/>
              </a:solidFill>
            </a:endParaRPr>
          </a:p>
        </p:txBody>
      </p:sp>
      <p:pic>
        <p:nvPicPr>
          <p:cNvPr id="7" name="Picture 7" descr="IIBA-logo_NE-Wis_WHITE_web.png"/>
          <p:cNvPicPr>
            <a:picLocks noChangeAspect="1"/>
          </p:cNvPicPr>
          <p:nvPr userDrawn="1"/>
        </p:nvPicPr>
        <p:blipFill>
          <a:blip r:embed="rId2" cstate="print"/>
          <a:srcRect/>
          <a:stretch>
            <a:fillRect/>
          </a:stretch>
        </p:blipFill>
        <p:spPr bwMode="auto">
          <a:xfrm>
            <a:off x="58738" y="228600"/>
            <a:ext cx="4129087" cy="520700"/>
          </a:xfrm>
          <a:prstGeom prst="rect">
            <a:avLst/>
          </a:prstGeom>
          <a:noFill/>
          <a:ln w="9525">
            <a:noFill/>
            <a:miter lim="800000"/>
            <a:headEnd/>
            <a:tailEnd/>
          </a:ln>
        </p:spPr>
      </p:pic>
      <p:sp>
        <p:nvSpPr>
          <p:cNvPr id="8" name="Rectangle 19"/>
          <p:cNvSpPr>
            <a:spLocks noChangeArrowheads="1"/>
          </p:cNvSpPr>
          <p:nvPr userDrawn="1"/>
        </p:nvSpPr>
        <p:spPr bwMode="auto">
          <a:xfrm>
            <a:off x="0" y="0"/>
            <a:ext cx="9144000" cy="152400"/>
          </a:xfrm>
          <a:prstGeom prst="rect">
            <a:avLst/>
          </a:prstGeom>
          <a:solidFill>
            <a:srgbClr val="48586C"/>
          </a:solidFill>
          <a:ln w="9525">
            <a:noFill/>
            <a:miter lim="800000"/>
            <a:headEnd/>
            <a:tailEnd/>
          </a:ln>
          <a:effectLst/>
        </p:spPr>
        <p:txBody>
          <a:bodyPr wrap="none" anchor="ctr"/>
          <a:lstStyle/>
          <a:p>
            <a:pPr>
              <a:defRPr/>
            </a:pPr>
            <a:endParaRPr lang="fr-FR">
              <a:latin typeface="Calibri" pitchFamily="34" charset="0"/>
              <a:cs typeface="+mn-cs"/>
            </a:endParaRPr>
          </a:p>
        </p:txBody>
      </p:sp>
      <p:sp>
        <p:nvSpPr>
          <p:cNvPr id="9" name="Rectangle 16"/>
          <p:cNvSpPr>
            <a:spLocks noChangeArrowheads="1"/>
          </p:cNvSpPr>
          <p:nvPr userDrawn="1"/>
        </p:nvSpPr>
        <p:spPr bwMode="auto">
          <a:xfrm>
            <a:off x="1588" y="5978525"/>
            <a:ext cx="2286000" cy="228600"/>
          </a:xfrm>
          <a:prstGeom prst="rect">
            <a:avLst/>
          </a:prstGeom>
          <a:solidFill>
            <a:srgbClr val="48586C"/>
          </a:solidFill>
          <a:ln w="9525">
            <a:noFill/>
            <a:miter lim="800000"/>
            <a:headEnd/>
            <a:tailEnd/>
          </a:ln>
          <a:effectLst/>
        </p:spPr>
        <p:txBody>
          <a:bodyPr wrap="none" anchor="ctr"/>
          <a:lstStyle/>
          <a:p>
            <a:pPr>
              <a:defRPr/>
            </a:pPr>
            <a:endParaRPr lang="fr-FR">
              <a:latin typeface="Calibri" pitchFamily="34" charset="0"/>
              <a:cs typeface="+mn-cs"/>
            </a:endParaRPr>
          </a:p>
        </p:txBody>
      </p:sp>
      <p:sp>
        <p:nvSpPr>
          <p:cNvPr id="10" name="Rectangle 17"/>
          <p:cNvSpPr>
            <a:spLocks noChangeArrowheads="1"/>
          </p:cNvSpPr>
          <p:nvPr userDrawn="1"/>
        </p:nvSpPr>
        <p:spPr bwMode="auto">
          <a:xfrm>
            <a:off x="2336800" y="5978525"/>
            <a:ext cx="6810375" cy="228600"/>
          </a:xfrm>
          <a:prstGeom prst="rect">
            <a:avLst/>
          </a:prstGeom>
          <a:solidFill>
            <a:srgbClr val="C8C592"/>
          </a:solidFill>
          <a:ln w="9525">
            <a:noFill/>
            <a:miter lim="800000"/>
            <a:headEnd/>
            <a:tailEnd/>
          </a:ln>
          <a:effectLst/>
        </p:spPr>
        <p:txBody>
          <a:bodyPr wrap="none" anchor="ctr"/>
          <a:lstStyle/>
          <a:p>
            <a:pPr>
              <a:defRPr/>
            </a:pPr>
            <a:endParaRPr lang="fr-FR">
              <a:latin typeface="Calibri" pitchFamily="34" charset="0"/>
              <a:cs typeface="+mn-cs"/>
            </a:endParaRPr>
          </a:p>
        </p:txBody>
      </p:sp>
      <p:pic>
        <p:nvPicPr>
          <p:cNvPr id="11" name="Picture 14" descr="IIBA-logo_NE-Wis_WHITE"/>
          <p:cNvPicPr>
            <a:picLocks noChangeAspect="1" noChangeArrowheads="1"/>
          </p:cNvPicPr>
          <p:nvPr userDrawn="1"/>
        </p:nvPicPr>
        <p:blipFill>
          <a:blip r:embed="rId3" cstate="print"/>
          <a:srcRect/>
          <a:stretch>
            <a:fillRect/>
          </a:stretch>
        </p:blipFill>
        <p:spPr bwMode="auto">
          <a:xfrm>
            <a:off x="228600" y="6324600"/>
            <a:ext cx="3352800" cy="422275"/>
          </a:xfrm>
          <a:prstGeom prst="rect">
            <a:avLst/>
          </a:prstGeom>
          <a:noFill/>
          <a:ln w="9525">
            <a:noFill/>
            <a:miter lim="800000"/>
            <a:headEnd/>
            <a:tailEnd/>
          </a:ln>
        </p:spPr>
      </p:pic>
      <p:sp>
        <p:nvSpPr>
          <p:cNvPr id="2" name="Title 1"/>
          <p:cNvSpPr>
            <a:spLocks noGrp="1"/>
          </p:cNvSpPr>
          <p:nvPr>
            <p:ph type="title"/>
          </p:nvPr>
        </p:nvSpPr>
        <p:spPr>
          <a:xfrm>
            <a:off x="0" y="228600"/>
            <a:ext cx="9144000" cy="914400"/>
          </a:xfrm>
          <a:prstGeom prst="rect">
            <a:avLst/>
          </a:prstGeom>
          <a:solidFill>
            <a:srgbClr val="6A7854"/>
          </a:solidFill>
        </p:spPr>
        <p:txBody>
          <a:bodyPr anchor="ctr"/>
          <a:lstStyle>
            <a:lvl1pPr marL="457200" indent="0" algn="l">
              <a:defRPr sz="4000" baseline="0">
                <a:solidFill>
                  <a:srgbClr val="C8C592"/>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295400"/>
            <a:ext cx="8229600" cy="4525963"/>
          </a:xfrm>
        </p:spPr>
        <p:txBody>
          <a:bodyPr/>
          <a:lstStyle>
            <a:lvl1pPr>
              <a:buFont typeface="Wingdings" pitchFamily="2" charset="2"/>
              <a:buChar char="§"/>
              <a:defRPr>
                <a:latin typeface="Arial" pitchFamily="34" charset="0"/>
                <a:cs typeface="Arial" pitchFamily="34" charset="0"/>
              </a:defRPr>
            </a:lvl1pPr>
            <a:lvl2pPr marL="800100" indent="-342900">
              <a:buFont typeface="Wingdings" pitchFamily="2" charset="2"/>
              <a:buChar char="Ø"/>
              <a:defRPr>
                <a:latin typeface="Arial" pitchFamily="34" charset="0"/>
                <a:cs typeface="Arial" pitchFamily="34" charset="0"/>
              </a:defRPr>
            </a:lvl2pPr>
            <a:lvl3pPr>
              <a:buFont typeface="Wingdings" pitchFamily="2" charset="2"/>
              <a:buChar char="v"/>
              <a:defRPr>
                <a:latin typeface="Arial" pitchFamily="34" charset="0"/>
                <a:cs typeface="Arial" pitchFamily="34" charset="0"/>
              </a:defRPr>
            </a:lvl3pPr>
            <a:lvl4pPr>
              <a:buFont typeface="Wingdings" pitchFamily="2" charset="2"/>
              <a:buChar cha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2"/>
          <p:cNvSpPr>
            <a:spLocks noChangeArrowheads="1"/>
          </p:cNvSpPr>
          <p:nvPr userDrawn="1"/>
        </p:nvSpPr>
        <p:spPr bwMode="auto">
          <a:xfrm>
            <a:off x="3733800" y="6243638"/>
            <a:ext cx="5410199" cy="614362"/>
          </a:xfrm>
          <a:prstGeom prst="rect">
            <a:avLst/>
          </a:prstGeom>
          <a:solidFill>
            <a:srgbClr val="203E48"/>
          </a:solidFill>
          <a:ln w="9525">
            <a:noFill/>
            <a:miter lim="800000"/>
            <a:headEnd/>
            <a:tailEnd/>
          </a:ln>
          <a:effectLst/>
        </p:spPr>
        <p:txBody>
          <a:bodyPr wrap="none" anchor="ctr"/>
          <a:lstStyle/>
          <a:p>
            <a:endParaRPr lang="fr-FR" dirty="0">
              <a:latin typeface="Calibri" pitchFamily="34" charset="0"/>
            </a:endParaRPr>
          </a:p>
        </p:txBody>
      </p:sp>
      <p:sp>
        <p:nvSpPr>
          <p:cNvPr id="8" name="Rectangle 19"/>
          <p:cNvSpPr>
            <a:spLocks noChangeArrowheads="1"/>
          </p:cNvSpPr>
          <p:nvPr userDrawn="1"/>
        </p:nvSpPr>
        <p:spPr bwMode="auto">
          <a:xfrm>
            <a:off x="0" y="0"/>
            <a:ext cx="9144000" cy="152400"/>
          </a:xfrm>
          <a:prstGeom prst="rect">
            <a:avLst/>
          </a:prstGeom>
          <a:solidFill>
            <a:srgbClr val="203E48"/>
          </a:solidFill>
          <a:ln w="9525">
            <a:noFill/>
            <a:miter lim="800000"/>
            <a:headEnd/>
            <a:tailEnd/>
          </a:ln>
          <a:effectLst/>
        </p:spPr>
        <p:txBody>
          <a:bodyPr wrap="none" anchor="ctr"/>
          <a:lstStyle/>
          <a:p>
            <a:endParaRPr lang="fr-FR" dirty="0">
              <a:latin typeface="Calibri" pitchFamily="34" charset="0"/>
            </a:endParaRPr>
          </a:p>
        </p:txBody>
      </p:sp>
      <p:sp>
        <p:nvSpPr>
          <p:cNvPr id="9" name="Rectangle 17"/>
          <p:cNvSpPr>
            <a:spLocks noChangeArrowheads="1"/>
          </p:cNvSpPr>
          <p:nvPr userDrawn="1"/>
        </p:nvSpPr>
        <p:spPr bwMode="auto">
          <a:xfrm>
            <a:off x="0" y="5978525"/>
            <a:ext cx="9147175" cy="228600"/>
          </a:xfrm>
          <a:prstGeom prst="rect">
            <a:avLst/>
          </a:prstGeom>
          <a:solidFill>
            <a:srgbClr val="F57B20"/>
          </a:solidFill>
          <a:ln w="9525">
            <a:noFill/>
            <a:miter lim="800000"/>
            <a:headEnd/>
            <a:tailEnd/>
          </a:ln>
          <a:effectLst/>
        </p:spPr>
        <p:txBody>
          <a:bodyPr wrap="none" anchor="ctr"/>
          <a:lstStyle/>
          <a:p>
            <a:endParaRPr lang="fr-FR" dirty="0">
              <a:latin typeface="Calibri" pitchFamily="34" charset="0"/>
            </a:endParaRPr>
          </a:p>
        </p:txBody>
      </p:sp>
      <p:sp>
        <p:nvSpPr>
          <p:cNvPr id="10" name="Title 1"/>
          <p:cNvSpPr>
            <a:spLocks noGrp="1"/>
          </p:cNvSpPr>
          <p:nvPr>
            <p:ph type="title"/>
          </p:nvPr>
        </p:nvSpPr>
        <p:spPr>
          <a:xfrm>
            <a:off x="0" y="228600"/>
            <a:ext cx="9144000" cy="914400"/>
          </a:xfrm>
          <a:prstGeom prst="rect">
            <a:avLst/>
          </a:prstGeom>
          <a:solidFill>
            <a:srgbClr val="6A645E"/>
          </a:solidFill>
        </p:spPr>
        <p:txBody>
          <a:bodyPr anchor="ctr"/>
          <a:lstStyle>
            <a:lvl1pPr marL="457200" indent="0" algn="l">
              <a:defRPr sz="3600" baseline="0">
                <a:solidFill>
                  <a:schemeClr val="bg1">
                    <a:lumMod val="85000"/>
                  </a:schemeClr>
                </a:solidFill>
                <a:latin typeface="Arial" pitchFamily="34" charset="0"/>
                <a:cs typeface="Arial" pitchFamily="34" charset="0"/>
              </a:defRPr>
            </a:lvl1pPr>
          </a:lstStyle>
          <a:p>
            <a:r>
              <a:rPr lang="en-US" dirty="0"/>
              <a:t>Click to edit Master title style</a:t>
            </a:r>
          </a:p>
        </p:txBody>
      </p:sp>
      <p:sp>
        <p:nvSpPr>
          <p:cNvPr id="11" name="Content Placeholder 2"/>
          <p:cNvSpPr>
            <a:spLocks noGrp="1"/>
          </p:cNvSpPr>
          <p:nvPr>
            <p:ph idx="1"/>
          </p:nvPr>
        </p:nvSpPr>
        <p:spPr>
          <a:xfrm>
            <a:off x="457200" y="1295400"/>
            <a:ext cx="8229600" cy="4525963"/>
          </a:xfrm>
          <a:prstGeom prst="rect">
            <a:avLst/>
          </a:prstGeom>
        </p:spPr>
        <p:txBody>
          <a:bodyPr/>
          <a:lstStyle>
            <a:lvl1pPr>
              <a:buFont typeface="Wingdings" pitchFamily="2" charset="2"/>
              <a:buChar char="§"/>
              <a:defRPr>
                <a:latin typeface="Arial" pitchFamily="34" charset="0"/>
                <a:cs typeface="Arial" pitchFamily="34" charset="0"/>
              </a:defRPr>
            </a:lvl1pPr>
            <a:lvl2pPr marL="800100" indent="-342900">
              <a:buFont typeface="Wingdings" pitchFamily="2" charset="2"/>
              <a:buChar char="Ø"/>
              <a:defRPr>
                <a:latin typeface="Arial" pitchFamily="34" charset="0"/>
                <a:cs typeface="Arial" pitchFamily="34" charset="0"/>
              </a:defRPr>
            </a:lvl2pPr>
            <a:lvl3pPr>
              <a:buFont typeface="Wingdings" pitchFamily="2" charset="2"/>
              <a:buChar char="v"/>
              <a:defRPr>
                <a:latin typeface="Arial" pitchFamily="34" charset="0"/>
                <a:cs typeface="Arial" pitchFamily="34" charset="0"/>
              </a:defRPr>
            </a:lvl3pPr>
            <a:lvl4pPr>
              <a:buFont typeface="Wingdings" pitchFamily="2" charset="2"/>
              <a:buChar cha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6306301"/>
            <a:ext cx="3447014" cy="465286"/>
          </a:xfrm>
          <a:prstGeom prst="rect">
            <a:avLst/>
          </a:prstGeom>
        </p:spPr>
      </p:pic>
      <p:sp>
        <p:nvSpPr>
          <p:cNvPr id="13" name="TextBox 12"/>
          <p:cNvSpPr txBox="1"/>
          <p:nvPr userDrawn="1"/>
        </p:nvSpPr>
        <p:spPr>
          <a:xfrm>
            <a:off x="5791200" y="6361589"/>
            <a:ext cx="1371600" cy="369332"/>
          </a:xfrm>
          <a:prstGeom prst="rect">
            <a:avLst/>
          </a:prstGeom>
          <a:noFill/>
        </p:spPr>
        <p:txBody>
          <a:bodyPr wrap="square" rtlCol="0">
            <a:spAutoFit/>
          </a:bodyPr>
          <a:lstStyle/>
          <a:p>
            <a:r>
              <a:rPr lang="en-US" dirty="0">
                <a:solidFill>
                  <a:schemeClr val="bg1">
                    <a:lumMod val="85000"/>
                  </a:schemeClr>
                </a:solidFill>
              </a:rPr>
              <a:t>iibanew.org</a:t>
            </a:r>
          </a:p>
        </p:txBody>
      </p:sp>
    </p:spTree>
    <p:extLst>
      <p:ext uri="{BB962C8B-B14F-4D97-AF65-F5344CB8AC3E}">
        <p14:creationId xmlns:p14="http://schemas.microsoft.com/office/powerpoint/2010/main" val="406835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596F56-C0E9-42B9-ADC4-B74200D070EC}" type="datetimeFigureOut">
              <a:rPr lang="en-US" smtClean="0">
                <a:solidFill>
                  <a:prstClr val="black">
                    <a:tint val="75000"/>
                  </a:prstClr>
                </a:solidFill>
              </a:rPr>
              <a:pPr/>
              <a:t>2/17/2022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ECF03D-4A15-4C2A-8502-0B9D93CE84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810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596F56-C0E9-42B9-ADC4-B74200D070EC}" type="datetimeFigureOut">
              <a:rPr lang="en-US" smtClean="0">
                <a:solidFill>
                  <a:prstClr val="black">
                    <a:tint val="75000"/>
                  </a:prstClr>
                </a:solidFill>
              </a:rPr>
              <a:pPr/>
              <a:t>2/17/2022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ECF03D-4A15-4C2A-8502-0B9D93CE84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4209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596F56-C0E9-42B9-ADC4-B74200D070EC}" type="datetimeFigureOut">
              <a:rPr lang="en-US" smtClean="0">
                <a:solidFill>
                  <a:prstClr val="black">
                    <a:tint val="75000"/>
                  </a:prstClr>
                </a:solidFill>
              </a:rPr>
              <a:pPr/>
              <a:t>2/17/2022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AECF03D-4A15-4C2A-8502-0B9D93CE84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6594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596F56-C0E9-42B9-ADC4-B74200D070EC}" type="datetimeFigureOut">
              <a:rPr lang="en-US" smtClean="0">
                <a:solidFill>
                  <a:prstClr val="black">
                    <a:tint val="75000"/>
                  </a:prstClr>
                </a:solidFill>
              </a:rPr>
              <a:pPr/>
              <a:t>2/17/2022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AECF03D-4A15-4C2A-8502-0B9D93CE84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854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596F56-C0E9-42B9-ADC4-B74200D070EC}" type="datetimeFigureOut">
              <a:rPr lang="en-US" smtClean="0">
                <a:solidFill>
                  <a:prstClr val="black">
                    <a:tint val="75000"/>
                  </a:prstClr>
                </a:solidFill>
              </a:rPr>
              <a:pPr/>
              <a:t>2/17/2022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AECF03D-4A15-4C2A-8502-0B9D93CE84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57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596F56-C0E9-42B9-ADC4-B74200D070EC}" type="datetimeFigureOut">
              <a:rPr lang="en-US" smtClean="0">
                <a:solidFill>
                  <a:prstClr val="black">
                    <a:tint val="75000"/>
                  </a:prstClr>
                </a:solidFill>
              </a:rPr>
              <a:pPr/>
              <a:t>2/17/2022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AECF03D-4A15-4C2A-8502-0B9D93CE84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35402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2954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2"/>
          <p:cNvSpPr>
            <a:spLocks noChangeArrowheads="1"/>
          </p:cNvSpPr>
          <p:nvPr/>
        </p:nvSpPr>
        <p:spPr bwMode="auto">
          <a:xfrm>
            <a:off x="0" y="6243638"/>
            <a:ext cx="9144000" cy="614362"/>
          </a:xfrm>
          <a:prstGeom prst="rect">
            <a:avLst/>
          </a:prstGeom>
          <a:solidFill>
            <a:srgbClr val="937E5F"/>
          </a:solidFill>
          <a:ln w="9525">
            <a:noFill/>
            <a:miter lim="800000"/>
            <a:headEnd/>
            <a:tailEnd/>
          </a:ln>
          <a:effectLst/>
        </p:spPr>
        <p:txBody>
          <a:bodyPr wrap="none" anchor="ctr"/>
          <a:lstStyle/>
          <a:p>
            <a:pPr>
              <a:defRPr/>
            </a:pPr>
            <a:endParaRPr lang="fr-FR">
              <a:latin typeface="Calibri" pitchFamily="34" charset="0"/>
              <a:cs typeface="+mn-cs"/>
            </a:endParaRPr>
          </a:p>
        </p:txBody>
      </p:sp>
      <p:sp>
        <p:nvSpPr>
          <p:cNvPr id="13" name="TextBox 12"/>
          <p:cNvSpPr txBox="1"/>
          <p:nvPr/>
        </p:nvSpPr>
        <p:spPr>
          <a:xfrm>
            <a:off x="914400" y="6400800"/>
            <a:ext cx="8229600" cy="304800"/>
          </a:xfrm>
          <a:prstGeom prst="rect">
            <a:avLst/>
          </a:prstGeom>
          <a:noFill/>
        </p:spPr>
        <p:txBody>
          <a:bodyPr>
            <a:spAutoFit/>
          </a:bodyPr>
          <a:lstStyle/>
          <a:p>
            <a:pPr algn="ctr" fontAlgn="auto">
              <a:spcBef>
                <a:spcPts val="0"/>
              </a:spcBef>
              <a:spcAft>
                <a:spcPts val="0"/>
              </a:spcAft>
              <a:defRPr/>
            </a:pPr>
            <a:r>
              <a:rPr lang="en-US" sz="1400" i="1" dirty="0">
                <a:solidFill>
                  <a:schemeClr val="bg1">
                    <a:lumMod val="95000"/>
                  </a:schemeClr>
                </a:solidFill>
                <a:latin typeface="Arial" pitchFamily="34" charset="0"/>
                <a:cs typeface="Arial" pitchFamily="34" charset="0"/>
              </a:rPr>
              <a:t>www.iibanew.org</a:t>
            </a:r>
          </a:p>
        </p:txBody>
      </p:sp>
      <p:sp>
        <p:nvSpPr>
          <p:cNvPr id="14" name="Slide Number Placeholder 5"/>
          <p:cNvSpPr txBox="1">
            <a:spLocks/>
          </p:cNvSpPr>
          <p:nvPr/>
        </p:nvSpPr>
        <p:spPr>
          <a:xfrm>
            <a:off x="8305800" y="6356350"/>
            <a:ext cx="685800" cy="365125"/>
          </a:xfrm>
          <a:prstGeom prst="rect">
            <a:avLst/>
          </a:prstGeom>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fld id="{A7813FB2-EF66-49BA-9888-A59B8C0503AC}" type="slidenum">
              <a:rPr lang="en-US" sz="1200">
                <a:solidFill>
                  <a:srgbClr val="F2F2F2"/>
                </a:solidFill>
              </a:rPr>
              <a:pPr algn="r" eaLnBrk="1" hangingPunct="1">
                <a:defRPr/>
              </a:pPr>
              <a:t>‹#›</a:t>
            </a:fld>
            <a:endParaRPr lang="en-US" sz="1200">
              <a:solidFill>
                <a:srgbClr val="F2F2F2"/>
              </a:solidFill>
            </a:endParaRPr>
          </a:p>
        </p:txBody>
      </p:sp>
      <p:pic>
        <p:nvPicPr>
          <p:cNvPr id="1030" name="Picture 7" descr="IIBA-logo_NE-Wis_WHITE_web.png"/>
          <p:cNvPicPr>
            <a:picLocks noChangeAspect="1"/>
          </p:cNvPicPr>
          <p:nvPr userDrawn="1"/>
        </p:nvPicPr>
        <p:blipFill>
          <a:blip r:embed="rId5" cstate="print"/>
          <a:srcRect/>
          <a:stretch>
            <a:fillRect/>
          </a:stretch>
        </p:blipFill>
        <p:spPr bwMode="auto">
          <a:xfrm>
            <a:off x="58738" y="228600"/>
            <a:ext cx="4129087" cy="520700"/>
          </a:xfrm>
          <a:prstGeom prst="rect">
            <a:avLst/>
          </a:prstGeom>
          <a:noFill/>
          <a:ln w="9525">
            <a:noFill/>
            <a:miter lim="800000"/>
            <a:headEnd/>
            <a:tailEnd/>
          </a:ln>
        </p:spPr>
      </p:pic>
      <p:pic>
        <p:nvPicPr>
          <p:cNvPr id="1031" name="Picture 9" descr="IIBA-logo_NE-Wis_WHITE"/>
          <p:cNvPicPr>
            <a:picLocks noChangeAspect="1" noChangeArrowheads="1"/>
          </p:cNvPicPr>
          <p:nvPr userDrawn="1"/>
        </p:nvPicPr>
        <p:blipFill>
          <a:blip r:embed="rId6" cstate="print"/>
          <a:srcRect/>
          <a:stretch>
            <a:fillRect/>
          </a:stretch>
        </p:blipFill>
        <p:spPr bwMode="auto">
          <a:xfrm>
            <a:off x="228600" y="6324600"/>
            <a:ext cx="3352800" cy="422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800100" indent="-342900" algn="l" rtl="0" eaLnBrk="0" fontAlgn="base" hangingPunct="0">
        <a:spcBef>
          <a:spcPct val="20000"/>
        </a:spcBef>
        <a:spcAft>
          <a:spcPct val="0"/>
        </a:spcAft>
        <a:buFont typeface="Wingdings" pitchFamily="2" charset="2"/>
        <a:buChar char="Ø"/>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714500" indent="-342900" algn="l" rtl="0" eaLnBrk="0" fontAlgn="base" hangingPunct="0">
        <a:spcBef>
          <a:spcPct val="20000"/>
        </a:spcBef>
        <a:spcAft>
          <a:spcPct val="0"/>
        </a:spcAft>
        <a:buFont typeface="Wingdings" pitchFamily="2" charset="2"/>
        <a:buChar char="v"/>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9E596F56-C0E9-42B9-ADC4-B74200D070EC}" type="datetimeFigureOut">
              <a:rPr lang="en-US" smtClean="0">
                <a:solidFill>
                  <a:prstClr val="black">
                    <a:tint val="75000"/>
                  </a:prstClr>
                </a:solidFill>
                <a:latin typeface="Calibri"/>
                <a:cs typeface="+mn-cs"/>
              </a:rPr>
              <a:pPr fontAlgn="auto">
                <a:spcBef>
                  <a:spcPts val="0"/>
                </a:spcBef>
                <a:spcAft>
                  <a:spcPts val="0"/>
                </a:spcAft>
              </a:pPr>
              <a:t>2/17/2022</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AECF03D-4A15-4C2A-8502-0B9D93CE8478}" type="slidenum">
              <a:rPr lang="en-US" smtClean="0">
                <a:solidFill>
                  <a:prstClr val="black">
                    <a:tint val="75000"/>
                  </a:prstClr>
                </a:solidFill>
                <a:latin typeface="Calibri"/>
                <a:cs typeface="+mn-cs"/>
              </a:rPr>
              <a:pPr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2230095520"/>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Slide Number Placeholder 5"/>
          <p:cNvSpPr>
            <a:spLocks noGrp="1"/>
          </p:cNvSpPr>
          <p:nvPr>
            <p:ph type="sldNum" sz="quarter" idx="4"/>
          </p:nvPr>
        </p:nvSpPr>
        <p:spPr>
          <a:xfrm>
            <a:off x="6934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lumMod val="85000"/>
                  </a:schemeClr>
                </a:solidFill>
                <a:cs typeface="Arial" charset="0"/>
              </a:defRPr>
            </a:lvl1pPr>
          </a:lstStyle>
          <a:p>
            <a:fld id="{A69F9EF2-CE7F-47DA-8A1C-960E08CAF0E6}" type="slidenum">
              <a:rPr lang="en-US" smtClean="0"/>
              <a:pPr/>
              <a:t>‹#›</a:t>
            </a:fld>
            <a:endParaRPr lang="en-US" dirty="0"/>
          </a:p>
        </p:txBody>
      </p:sp>
    </p:spTree>
    <p:extLst>
      <p:ext uri="{BB962C8B-B14F-4D97-AF65-F5344CB8AC3E}">
        <p14:creationId xmlns:p14="http://schemas.microsoft.com/office/powerpoint/2010/main" val="2409597592"/>
      </p:ext>
    </p:extLst>
  </p:cSld>
  <p:clrMap bg1="lt1" tx1="dk1" bg2="lt2" tx2="dk2" accent1="accent1" accent2="accent2" accent3="accent3" accent4="accent4" accent5="accent5" accent6="accent6" hlink="hlink" folHlink="folHlink"/>
  <p:sldLayoutIdLst>
    <p:sldLayoutId id="2147483751" r:id="rId1"/>
    <p:sldLayoutId id="214748375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47916" y="1382972"/>
            <a:ext cx="8458200" cy="1817427"/>
          </a:xfrm>
          <a:prstGeom prst="rect">
            <a:avLst/>
          </a:prstGeom>
          <a:noFill/>
          <a:ln w="34925">
            <a:noFill/>
          </a:ln>
          <a:effectLst/>
        </p:spPr>
        <p:txBody>
          <a:bodyPr/>
          <a:lstStyle/>
          <a:p>
            <a:r>
              <a:rPr lang="en-US" sz="3600" b="1" dirty="0">
                <a:solidFill>
                  <a:schemeClr val="accent6">
                    <a:lumMod val="75000"/>
                  </a:schemeClr>
                </a:solidFill>
                <a:latin typeface="Arial" panose="020B0604020202020204" pitchFamily="34" charset="0"/>
                <a:cs typeface="Arial" panose="020B0604020202020204" pitchFamily="34" charset="0"/>
              </a:rPr>
              <a:t>Welcome</a:t>
            </a:r>
            <a:br>
              <a:rPr lang="en-US" sz="3600" b="1" dirty="0">
                <a:solidFill>
                  <a:schemeClr val="accent6">
                    <a:lumMod val="75000"/>
                  </a:schemeClr>
                </a:solidFill>
                <a:latin typeface="Arial" panose="020B0604020202020204" pitchFamily="34" charset="0"/>
                <a:cs typeface="Arial" panose="020B0604020202020204" pitchFamily="34" charset="0"/>
              </a:rPr>
            </a:br>
            <a:r>
              <a:rPr lang="en-US" sz="3600" b="1" dirty="0">
                <a:solidFill>
                  <a:schemeClr val="accent6">
                    <a:lumMod val="75000"/>
                  </a:schemeClr>
                </a:solidFill>
                <a:latin typeface="Arial" panose="020B0604020202020204" pitchFamily="34" charset="0"/>
                <a:cs typeface="Arial" panose="020B0604020202020204" pitchFamily="34" charset="0"/>
              </a:rPr>
              <a:t>2022 IIBA NEW Annual General Meeting</a:t>
            </a:r>
          </a:p>
        </p:txBody>
      </p:sp>
      <p:cxnSp>
        <p:nvCxnSpPr>
          <p:cNvPr id="10" name="Straight Connector 9"/>
          <p:cNvCxnSpPr/>
          <p:nvPr/>
        </p:nvCxnSpPr>
        <p:spPr>
          <a:xfrm>
            <a:off x="371175" y="2057400"/>
            <a:ext cx="8315625"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6248400"/>
            <a:ext cx="9144000" cy="609600"/>
          </a:xfrm>
          <a:prstGeom prst="rect">
            <a:avLst/>
          </a:prstGeom>
          <a:solidFill>
            <a:srgbClr val="6A64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4" name="TextBox 13"/>
          <p:cNvSpPr txBox="1"/>
          <p:nvPr/>
        </p:nvSpPr>
        <p:spPr>
          <a:xfrm>
            <a:off x="2776387" y="6322367"/>
            <a:ext cx="35052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a:ea typeface="+mn-ea"/>
                <a:cs typeface="+mn-cs"/>
              </a:rPr>
              <a:t>newisconsin.iiba.org</a:t>
            </a:r>
          </a:p>
        </p:txBody>
      </p:sp>
      <p:sp>
        <p:nvSpPr>
          <p:cNvPr id="21" name="TextBox 20">
            <a:extLst>
              <a:ext uri="{FF2B5EF4-FFF2-40B4-BE49-F238E27FC236}">
                <a16:creationId xmlns:a16="http://schemas.microsoft.com/office/drawing/2014/main" id="{41C3EA0C-CE70-4236-A9E9-43871119043C}"/>
              </a:ext>
            </a:extLst>
          </p:cNvPr>
          <p:cNvSpPr txBox="1"/>
          <p:nvPr/>
        </p:nvSpPr>
        <p:spPr>
          <a:xfrm>
            <a:off x="404466" y="2935045"/>
            <a:ext cx="2438400" cy="461665"/>
          </a:xfrm>
          <a:prstGeom prst="rect">
            <a:avLst/>
          </a:prstGeom>
          <a:noFill/>
        </p:spPr>
        <p:txBody>
          <a:bodyPr wrap="square" rtlCol="0">
            <a:spAutoFit/>
          </a:bodyPr>
          <a:lstStyle/>
          <a:p>
            <a:r>
              <a:rPr lang="en-US" sz="2400" b="1" dirty="0"/>
              <a:t>Agenda</a:t>
            </a:r>
          </a:p>
        </p:txBody>
      </p:sp>
      <p:sp>
        <p:nvSpPr>
          <p:cNvPr id="24" name="TextBox 23">
            <a:extLst>
              <a:ext uri="{FF2B5EF4-FFF2-40B4-BE49-F238E27FC236}">
                <a16:creationId xmlns:a16="http://schemas.microsoft.com/office/drawing/2014/main" id="{BBBF0B84-E131-415B-872C-5CD3FAB0CA1A}"/>
              </a:ext>
            </a:extLst>
          </p:cNvPr>
          <p:cNvSpPr txBox="1"/>
          <p:nvPr/>
        </p:nvSpPr>
        <p:spPr>
          <a:xfrm>
            <a:off x="685800" y="3405590"/>
            <a:ext cx="6258560" cy="2585323"/>
          </a:xfrm>
          <a:prstGeom prst="rect">
            <a:avLst/>
          </a:prstGeom>
          <a:noFill/>
        </p:spPr>
        <p:txBody>
          <a:bodyPr wrap="square" rtlCol="0">
            <a:spAutoFit/>
          </a:bodyPr>
          <a:lstStyle/>
          <a:p>
            <a:r>
              <a:rPr lang="en-US" b="0" i="0" dirty="0">
                <a:solidFill>
                  <a:srgbClr val="153B48"/>
                </a:solidFill>
                <a:effectLst/>
                <a:latin typeface="Roboto" panose="02000000000000000000" pitchFamily="2" charset="0"/>
              </a:rPr>
              <a:t>4:00 – 4:15 Welcome, Chapter news</a:t>
            </a:r>
          </a:p>
          <a:p>
            <a:br>
              <a:rPr lang="en-US" dirty="0"/>
            </a:br>
            <a:r>
              <a:rPr lang="en-US" b="0" i="0" dirty="0">
                <a:solidFill>
                  <a:srgbClr val="153B48"/>
                </a:solidFill>
                <a:effectLst/>
                <a:latin typeface="Roboto" panose="02000000000000000000" pitchFamily="2" charset="0"/>
              </a:rPr>
              <a:t>4:15 – 5:15 Keynote Presentation</a:t>
            </a:r>
          </a:p>
          <a:p>
            <a:br>
              <a:rPr lang="en-US" dirty="0"/>
            </a:br>
            <a:r>
              <a:rPr lang="en-US" b="0" i="0" dirty="0">
                <a:solidFill>
                  <a:srgbClr val="153B48"/>
                </a:solidFill>
                <a:effectLst/>
                <a:latin typeface="Roboto" panose="02000000000000000000" pitchFamily="2" charset="0"/>
              </a:rPr>
              <a:t>5:15 – 5:30 Candidate Information / Elections</a:t>
            </a:r>
          </a:p>
          <a:p>
            <a:br>
              <a:rPr lang="en-US" dirty="0"/>
            </a:br>
            <a:r>
              <a:rPr lang="en-US" b="0" i="0" dirty="0">
                <a:solidFill>
                  <a:srgbClr val="153B48"/>
                </a:solidFill>
                <a:effectLst/>
                <a:latin typeface="Roboto" panose="02000000000000000000" pitchFamily="2" charset="0"/>
              </a:rPr>
              <a:t>5:30 – 5:55 State of the Chapter</a:t>
            </a:r>
          </a:p>
          <a:p>
            <a:br>
              <a:rPr lang="en-US" dirty="0"/>
            </a:br>
            <a:r>
              <a:rPr lang="en-US" b="0" i="0" dirty="0">
                <a:solidFill>
                  <a:srgbClr val="153B48"/>
                </a:solidFill>
                <a:effectLst/>
                <a:latin typeface="Roboto" panose="02000000000000000000" pitchFamily="2" charset="0"/>
              </a:rPr>
              <a:t>5:55 – 6:00 Closing Remark</a:t>
            </a:r>
            <a:endParaRPr lang="en-US" dirty="0"/>
          </a:p>
        </p:txBody>
      </p:sp>
    </p:spTree>
    <p:extLst>
      <p:ext uri="{BB962C8B-B14F-4D97-AF65-F5344CB8AC3E}">
        <p14:creationId xmlns:p14="http://schemas.microsoft.com/office/powerpoint/2010/main" val="2905301733"/>
      </p:ext>
    </p:extLst>
  </p:cSld>
  <p:clrMapOvr>
    <a:masterClrMapping/>
  </p:clrMapOvr>
  <p:transition spd="slow" advTm="60000">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FD126-4531-4F68-A208-1F40B7129AB8}"/>
              </a:ext>
            </a:extLst>
          </p:cNvPr>
          <p:cNvSpPr>
            <a:spLocks noGrp="1"/>
          </p:cNvSpPr>
          <p:nvPr>
            <p:ph type="title"/>
          </p:nvPr>
        </p:nvSpPr>
        <p:spPr/>
        <p:txBody>
          <a:bodyPr/>
          <a:lstStyle/>
          <a:p>
            <a:r>
              <a:rPr lang="en-US" dirty="0"/>
              <a:t>Candidate Bios - Cheri </a:t>
            </a:r>
            <a:r>
              <a:rPr lang="en-US" dirty="0" err="1"/>
              <a:t>Schettl</a:t>
            </a:r>
            <a:endParaRPr lang="en-US" dirty="0"/>
          </a:p>
        </p:txBody>
      </p:sp>
      <p:pic>
        <p:nvPicPr>
          <p:cNvPr id="5" name="Picture 4">
            <a:extLst>
              <a:ext uri="{FF2B5EF4-FFF2-40B4-BE49-F238E27FC236}">
                <a16:creationId xmlns:a16="http://schemas.microsoft.com/office/drawing/2014/main" id="{46D178C9-5F7B-4BE0-86BF-081504F23A2C}"/>
              </a:ext>
            </a:extLst>
          </p:cNvPr>
          <p:cNvPicPr>
            <a:picLocks noChangeAspect="1"/>
          </p:cNvPicPr>
          <p:nvPr/>
        </p:nvPicPr>
        <p:blipFill>
          <a:blip r:embed="rId2"/>
          <a:stretch>
            <a:fillRect/>
          </a:stretch>
        </p:blipFill>
        <p:spPr>
          <a:xfrm>
            <a:off x="7772400" y="228599"/>
            <a:ext cx="1219292" cy="1689591"/>
          </a:xfrm>
          <a:prstGeom prst="rect">
            <a:avLst/>
          </a:prstGeom>
        </p:spPr>
      </p:pic>
      <p:sp>
        <p:nvSpPr>
          <p:cNvPr id="6" name="TextBox 5">
            <a:extLst>
              <a:ext uri="{FF2B5EF4-FFF2-40B4-BE49-F238E27FC236}">
                <a16:creationId xmlns:a16="http://schemas.microsoft.com/office/drawing/2014/main" id="{57EBF479-848A-4D00-97F8-E2FEFA72629E}"/>
              </a:ext>
            </a:extLst>
          </p:cNvPr>
          <p:cNvSpPr txBox="1"/>
          <p:nvPr/>
        </p:nvSpPr>
        <p:spPr>
          <a:xfrm>
            <a:off x="76200" y="1295400"/>
            <a:ext cx="8610600" cy="4739759"/>
          </a:xfrm>
          <a:prstGeom prst="rect">
            <a:avLst/>
          </a:prstGeom>
          <a:noFill/>
        </p:spPr>
        <p:txBody>
          <a:bodyPr wrap="square" rtlCol="0">
            <a:spAutoFit/>
          </a:bodyPr>
          <a:lstStyle/>
          <a:p>
            <a:pPr algn="just"/>
            <a:r>
              <a:rPr lang="en-US" sz="2400" b="1" i="0" dirty="0">
                <a:solidFill>
                  <a:srgbClr val="153B48"/>
                </a:solidFill>
                <a:effectLst/>
                <a:latin typeface="Roboto" panose="02000000000000000000" pitchFamily="2" charset="0"/>
              </a:rPr>
              <a:t>VP of Finance</a:t>
            </a:r>
          </a:p>
          <a:p>
            <a:pPr algn="just"/>
            <a:endParaRPr lang="en-US" sz="1600" dirty="0">
              <a:solidFill>
                <a:srgbClr val="153B48"/>
              </a:solidFill>
              <a:latin typeface="Roboto" panose="02000000000000000000" pitchFamily="2" charset="0"/>
            </a:endParaRPr>
          </a:p>
          <a:p>
            <a:pPr algn="just"/>
            <a:r>
              <a:rPr lang="en-US" sz="1600" b="0" i="0" dirty="0">
                <a:solidFill>
                  <a:srgbClr val="153B48"/>
                </a:solidFill>
                <a:effectLst/>
                <a:latin typeface="Roboto" panose="02000000000000000000" pitchFamily="2" charset="0"/>
              </a:rPr>
              <a:t>Cheri is a Scrum Master at UnitedHealth Group. Prior to joining UnitedHealth Group in 2012, she worked at Thrivent Financial for Lutherans for twenty one years; nine years as a Senior Business Analyst and twelve years in Financial Analysis and Expense Management. Prior to joining Thrivent in 1991, Cheri worked six years in public accounting.  Cheri has an interest in business architecture, metrics and cost benefit analysis and hopes to capitalize on these interests within her role as a business analyst.</a:t>
            </a:r>
          </a:p>
          <a:p>
            <a:pPr algn="just"/>
            <a:endParaRPr lang="en-US" sz="1600" b="0" i="0" dirty="0">
              <a:solidFill>
                <a:srgbClr val="153B48"/>
              </a:solidFill>
              <a:effectLst/>
              <a:latin typeface="Roboto" panose="02000000000000000000" pitchFamily="2" charset="0"/>
            </a:endParaRPr>
          </a:p>
          <a:p>
            <a:pPr algn="just"/>
            <a:r>
              <a:rPr lang="en-US" sz="1600" b="0" i="0" dirty="0">
                <a:solidFill>
                  <a:srgbClr val="153B48"/>
                </a:solidFill>
                <a:effectLst/>
                <a:latin typeface="Roboto" panose="02000000000000000000" pitchFamily="2" charset="0"/>
              </a:rPr>
              <a:t>Cheri is a Certified Public Accountant and is a member of the Wisconsin Institute of Public Accountants (WICPA).  In addition to being a CPA, Cheri is a </a:t>
            </a:r>
            <a:r>
              <a:rPr lang="en-US" sz="1600" b="0" i="0" dirty="0" err="1">
                <a:solidFill>
                  <a:srgbClr val="153B48"/>
                </a:solidFill>
                <a:effectLst/>
                <a:latin typeface="Roboto" panose="02000000000000000000" pitchFamily="2" charset="0"/>
              </a:rPr>
              <a:t>CumLaude</a:t>
            </a:r>
            <a:r>
              <a:rPr lang="en-US" sz="1600" b="0" i="0" dirty="0">
                <a:solidFill>
                  <a:srgbClr val="153B48"/>
                </a:solidFill>
                <a:effectLst/>
                <a:latin typeface="Roboto" panose="02000000000000000000" pitchFamily="2" charset="0"/>
              </a:rPr>
              <a:t> graduate of the University of Wisconsin-Oshkosh with an undergraduate degree in Finance. She is an incorporating officer for WI BADD® and serves as the Treasurer. In prior years, Cheri has volunteered by serving as both a Director and Treasurer for the University of Wisconsin Oshkosh-College of Business Alumni Association and serving as a member of the Financial and Audit Review Committee of the United Way Fox Cities</a:t>
            </a:r>
            <a:r>
              <a:rPr lang="en-US" b="0" i="0" dirty="0">
                <a:solidFill>
                  <a:srgbClr val="153B48"/>
                </a:solidFill>
                <a:effectLst/>
                <a:latin typeface="Roboto" panose="02000000000000000000" pitchFamily="2" charset="0"/>
              </a:rPr>
              <a:t>.</a:t>
            </a:r>
            <a:br>
              <a:rPr lang="en-US" b="0" i="0" dirty="0">
                <a:solidFill>
                  <a:srgbClr val="153B48"/>
                </a:solidFill>
                <a:effectLst/>
                <a:latin typeface="Roboto" panose="02000000000000000000" pitchFamily="2" charset="0"/>
              </a:rPr>
            </a:br>
            <a:r>
              <a:rPr lang="en-US" b="0" i="0" dirty="0">
                <a:solidFill>
                  <a:srgbClr val="153B48"/>
                </a:solidFill>
                <a:effectLst/>
                <a:latin typeface="Roboto" panose="02000000000000000000" pitchFamily="2" charset="0"/>
              </a:rPr>
              <a:t> </a:t>
            </a:r>
          </a:p>
          <a:p>
            <a:endParaRPr lang="en-US" dirty="0"/>
          </a:p>
        </p:txBody>
      </p:sp>
    </p:spTree>
    <p:extLst>
      <p:ext uri="{BB962C8B-B14F-4D97-AF65-F5344CB8AC3E}">
        <p14:creationId xmlns:p14="http://schemas.microsoft.com/office/powerpoint/2010/main" val="958741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6E442-F93B-4366-A827-B28B131C0AA3}"/>
              </a:ext>
            </a:extLst>
          </p:cNvPr>
          <p:cNvSpPr>
            <a:spLocks noGrp="1"/>
          </p:cNvSpPr>
          <p:nvPr>
            <p:ph type="title"/>
          </p:nvPr>
        </p:nvSpPr>
        <p:spPr/>
        <p:txBody>
          <a:bodyPr/>
          <a:lstStyle/>
          <a:p>
            <a:r>
              <a:rPr lang="en-US" dirty="0"/>
              <a:t>Time to Vote!</a:t>
            </a:r>
          </a:p>
        </p:txBody>
      </p:sp>
      <p:sp>
        <p:nvSpPr>
          <p:cNvPr id="3" name="Content Placeholder 2">
            <a:extLst>
              <a:ext uri="{FF2B5EF4-FFF2-40B4-BE49-F238E27FC236}">
                <a16:creationId xmlns:a16="http://schemas.microsoft.com/office/drawing/2014/main" id="{06BA8025-E40A-4949-A78D-AECC54D009D3}"/>
              </a:ext>
            </a:extLst>
          </p:cNvPr>
          <p:cNvSpPr>
            <a:spLocks noGrp="1"/>
          </p:cNvSpPr>
          <p:nvPr>
            <p:ph idx="1"/>
          </p:nvPr>
        </p:nvSpPr>
        <p:spPr/>
        <p:txBody>
          <a:bodyPr/>
          <a:lstStyle/>
          <a:p>
            <a:r>
              <a:rPr lang="en-US" sz="2400" dirty="0"/>
              <a:t>Please remember, only chapter members can vote!</a:t>
            </a:r>
          </a:p>
          <a:p>
            <a:r>
              <a:rPr lang="en-US" sz="2400" dirty="0"/>
              <a:t>You will be presented with a poll and a question for each open Position.</a:t>
            </a:r>
          </a:p>
          <a:p>
            <a:r>
              <a:rPr lang="en-US" sz="2400" dirty="0"/>
              <a:t>Please select one response for each question:</a:t>
            </a:r>
          </a:p>
          <a:p>
            <a:pPr lvl="1"/>
            <a:r>
              <a:rPr lang="en-US" sz="2000" dirty="0"/>
              <a:t>The Candidate (if applicable)</a:t>
            </a:r>
          </a:p>
          <a:p>
            <a:pPr lvl="1"/>
            <a:r>
              <a:rPr lang="en-US" sz="2000" dirty="0"/>
              <a:t>Write In, or</a:t>
            </a:r>
          </a:p>
          <a:p>
            <a:pPr lvl="1"/>
            <a:r>
              <a:rPr lang="en-US" sz="2000" dirty="0"/>
              <a:t>No Response</a:t>
            </a:r>
          </a:p>
          <a:p>
            <a:r>
              <a:rPr lang="en-US" sz="2400" dirty="0"/>
              <a:t>If you select “Write In”, please submit the name of the write-in and the board position in a private chat to Chris Peterson our Election Coordinator.</a:t>
            </a:r>
          </a:p>
          <a:p>
            <a:r>
              <a:rPr lang="en-US" sz="2400" dirty="0"/>
              <a:t>This voting poll is anonymous </a:t>
            </a:r>
          </a:p>
        </p:txBody>
      </p:sp>
    </p:spTree>
    <p:extLst>
      <p:ext uri="{BB962C8B-B14F-4D97-AF65-F5344CB8AC3E}">
        <p14:creationId xmlns:p14="http://schemas.microsoft.com/office/powerpoint/2010/main" val="938481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Election Results</a:t>
            </a:r>
          </a:p>
        </p:txBody>
      </p:sp>
      <p:sp>
        <p:nvSpPr>
          <p:cNvPr id="4" name="Text Box 5"/>
          <p:cNvSpPr txBox="1">
            <a:spLocks noChangeArrowheads="1"/>
          </p:cNvSpPr>
          <p:nvPr/>
        </p:nvSpPr>
        <p:spPr bwMode="auto">
          <a:xfrm>
            <a:off x="381000" y="1524000"/>
            <a:ext cx="8382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tabLst>
                <a:tab pos="5605463" algn="l"/>
              </a:tabLst>
              <a:defRPr>
                <a:solidFill>
                  <a:schemeClr val="tx1"/>
                </a:solidFill>
                <a:latin typeface="Arial" charset="0"/>
              </a:defRPr>
            </a:lvl1pPr>
            <a:lvl2pPr marL="742950" indent="-285750" eaLnBrk="0" hangingPunct="0">
              <a:tabLst>
                <a:tab pos="5605463" algn="l"/>
              </a:tabLst>
              <a:defRPr>
                <a:solidFill>
                  <a:schemeClr val="tx1"/>
                </a:solidFill>
                <a:latin typeface="Arial" charset="0"/>
              </a:defRPr>
            </a:lvl2pPr>
            <a:lvl3pPr marL="1143000" indent="-228600" eaLnBrk="0" hangingPunct="0">
              <a:tabLst>
                <a:tab pos="5605463" algn="l"/>
              </a:tabLst>
              <a:defRPr>
                <a:solidFill>
                  <a:schemeClr val="tx1"/>
                </a:solidFill>
                <a:latin typeface="Arial" charset="0"/>
              </a:defRPr>
            </a:lvl3pPr>
            <a:lvl4pPr marL="1600200" indent="-228600" eaLnBrk="0" hangingPunct="0">
              <a:tabLst>
                <a:tab pos="5605463" algn="l"/>
              </a:tabLst>
              <a:defRPr>
                <a:solidFill>
                  <a:schemeClr val="tx1"/>
                </a:solidFill>
                <a:latin typeface="Arial" charset="0"/>
              </a:defRPr>
            </a:lvl4pPr>
            <a:lvl5pPr marL="2057400" indent="-228600" eaLnBrk="0" hangingPunct="0">
              <a:tabLst>
                <a:tab pos="5605463" algn="l"/>
              </a:tabLst>
              <a:defRPr>
                <a:solidFill>
                  <a:schemeClr val="tx1"/>
                </a:solidFill>
                <a:latin typeface="Arial" charset="0"/>
              </a:defRPr>
            </a:lvl5pPr>
            <a:lvl6pPr marL="2514600" indent="-228600" eaLnBrk="0" fontAlgn="base" hangingPunct="0">
              <a:spcBef>
                <a:spcPct val="0"/>
              </a:spcBef>
              <a:spcAft>
                <a:spcPct val="0"/>
              </a:spcAft>
              <a:tabLst>
                <a:tab pos="5605463" algn="l"/>
              </a:tabLst>
              <a:defRPr>
                <a:solidFill>
                  <a:schemeClr val="tx1"/>
                </a:solidFill>
                <a:latin typeface="Arial" charset="0"/>
              </a:defRPr>
            </a:lvl6pPr>
            <a:lvl7pPr marL="2971800" indent="-228600" eaLnBrk="0" fontAlgn="base" hangingPunct="0">
              <a:spcBef>
                <a:spcPct val="0"/>
              </a:spcBef>
              <a:spcAft>
                <a:spcPct val="0"/>
              </a:spcAft>
              <a:tabLst>
                <a:tab pos="5605463" algn="l"/>
              </a:tabLst>
              <a:defRPr>
                <a:solidFill>
                  <a:schemeClr val="tx1"/>
                </a:solidFill>
                <a:latin typeface="Arial" charset="0"/>
              </a:defRPr>
            </a:lvl7pPr>
            <a:lvl8pPr marL="3429000" indent="-228600" eaLnBrk="0" fontAlgn="base" hangingPunct="0">
              <a:spcBef>
                <a:spcPct val="0"/>
              </a:spcBef>
              <a:spcAft>
                <a:spcPct val="0"/>
              </a:spcAft>
              <a:tabLst>
                <a:tab pos="5605463" algn="l"/>
              </a:tabLst>
              <a:defRPr>
                <a:solidFill>
                  <a:schemeClr val="tx1"/>
                </a:solidFill>
                <a:latin typeface="Arial" charset="0"/>
              </a:defRPr>
            </a:lvl8pPr>
            <a:lvl9pPr marL="3886200" indent="-228600" eaLnBrk="0" fontAlgn="base" hangingPunct="0">
              <a:spcBef>
                <a:spcPct val="0"/>
              </a:spcBef>
              <a:spcAft>
                <a:spcPct val="0"/>
              </a:spcAft>
              <a:tabLst>
                <a:tab pos="5605463" algn="l"/>
              </a:tabLst>
              <a:defRPr>
                <a:solidFill>
                  <a:schemeClr val="tx1"/>
                </a:solidFill>
                <a:latin typeface="Arial" charset="0"/>
              </a:defRPr>
            </a:lvl9pPr>
          </a:lstStyle>
          <a:p>
            <a:pPr marL="457200" indent="-457200" eaLnBrk="1" hangingPunct="1">
              <a:spcBef>
                <a:spcPct val="50000"/>
              </a:spcBef>
              <a:buFontTx/>
              <a:buAutoNum type="arabicPeriod"/>
            </a:pPr>
            <a:r>
              <a:rPr lang="en-US" sz="2000" dirty="0"/>
              <a:t>VP of Events -</a:t>
            </a:r>
          </a:p>
          <a:p>
            <a:pPr marL="457200" indent="-457200" eaLnBrk="1" hangingPunct="1">
              <a:spcBef>
                <a:spcPct val="50000"/>
              </a:spcBef>
              <a:buAutoNum type="arabicPeriod"/>
            </a:pPr>
            <a:r>
              <a:rPr lang="en-US" sz="2000" dirty="0"/>
              <a:t>VP of Finance –</a:t>
            </a:r>
          </a:p>
          <a:p>
            <a:pPr marL="457200" indent="-457200" eaLnBrk="1" hangingPunct="1">
              <a:spcBef>
                <a:spcPct val="50000"/>
              </a:spcBef>
              <a:buAutoNum type="arabicPeriod"/>
            </a:pPr>
            <a:r>
              <a:rPr lang="en-US" sz="2000" dirty="0"/>
              <a:t>VP of Technology and Communication –  </a:t>
            </a:r>
          </a:p>
        </p:txBody>
      </p:sp>
    </p:spTree>
    <p:extLst>
      <p:ext uri="{BB962C8B-B14F-4D97-AF65-F5344CB8AC3E}">
        <p14:creationId xmlns:p14="http://schemas.microsoft.com/office/powerpoint/2010/main" val="4030415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DA47A-9F7B-4FB9-A3FC-DF42AA4A77E4}"/>
              </a:ext>
            </a:extLst>
          </p:cNvPr>
          <p:cNvSpPr>
            <a:spLocks noGrp="1"/>
          </p:cNvSpPr>
          <p:nvPr>
            <p:ph type="title"/>
          </p:nvPr>
        </p:nvSpPr>
        <p:spPr/>
        <p:txBody>
          <a:bodyPr/>
          <a:lstStyle/>
          <a:p>
            <a:r>
              <a:rPr lang="en-US" dirty="0"/>
              <a:t>Recap of 2021 and Glimpse into 2022</a:t>
            </a:r>
          </a:p>
        </p:txBody>
      </p:sp>
      <p:sp>
        <p:nvSpPr>
          <p:cNvPr id="3" name="Content Placeholder 2">
            <a:extLst>
              <a:ext uri="{FF2B5EF4-FFF2-40B4-BE49-F238E27FC236}">
                <a16:creationId xmlns:a16="http://schemas.microsoft.com/office/drawing/2014/main" id="{B0B92906-6A4F-4E77-865E-2903BF160577}"/>
              </a:ext>
            </a:extLst>
          </p:cNvPr>
          <p:cNvSpPr>
            <a:spLocks noGrp="1"/>
          </p:cNvSpPr>
          <p:nvPr>
            <p:ph idx="1"/>
          </p:nvPr>
        </p:nvSpPr>
        <p:spPr/>
        <p:txBody>
          <a:bodyPr/>
          <a:lstStyle/>
          <a:p>
            <a:r>
              <a:rPr lang="en-US" dirty="0"/>
              <a:t>COVID</a:t>
            </a:r>
          </a:p>
          <a:p>
            <a:r>
              <a:rPr lang="en-US" dirty="0"/>
              <a:t>Financial Highlights</a:t>
            </a:r>
          </a:p>
          <a:p>
            <a:r>
              <a:rPr lang="en-US" dirty="0"/>
              <a:t>Membership and attendance</a:t>
            </a:r>
          </a:p>
          <a:p>
            <a:r>
              <a:rPr lang="en-US" dirty="0"/>
              <a:t>What to expect in 2022</a:t>
            </a:r>
          </a:p>
        </p:txBody>
      </p:sp>
    </p:spTree>
    <p:extLst>
      <p:ext uri="{BB962C8B-B14F-4D97-AF65-F5344CB8AC3E}">
        <p14:creationId xmlns:p14="http://schemas.microsoft.com/office/powerpoint/2010/main" val="610685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1"/>
          <p:cNvSpPr>
            <a:spLocks/>
          </p:cNvSpPr>
          <p:nvPr/>
        </p:nvSpPr>
        <p:spPr bwMode="auto">
          <a:xfrm>
            <a:off x="0" y="228600"/>
            <a:ext cx="9144000" cy="914400"/>
          </a:xfrm>
          <a:prstGeom prst="rect">
            <a:avLst/>
          </a:prstGeom>
          <a:solidFill>
            <a:srgbClr val="6A78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457200" fontAlgn="auto">
              <a:spcBef>
                <a:spcPts val="0"/>
              </a:spcBef>
              <a:spcAft>
                <a:spcPts val="0"/>
              </a:spcAft>
            </a:pPr>
            <a:r>
              <a:rPr lang="en-US" sz="4000" dirty="0">
                <a:solidFill>
                  <a:srgbClr val="C8C592"/>
                </a:solidFill>
                <a:latin typeface="Calibri"/>
              </a:rPr>
              <a:t>Financial Highlights</a:t>
            </a:r>
          </a:p>
        </p:txBody>
      </p:sp>
      <p:sp>
        <p:nvSpPr>
          <p:cNvPr id="5" name="Rectangle 4"/>
          <p:cNvSpPr>
            <a:spLocks/>
          </p:cNvSpPr>
          <p:nvPr/>
        </p:nvSpPr>
        <p:spPr bwMode="auto">
          <a:xfrm>
            <a:off x="152400" y="1295400"/>
            <a:ext cx="83439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0" hangingPunct="0">
              <a:spcBef>
                <a:spcPct val="20000"/>
              </a:spcBef>
            </a:pPr>
            <a:r>
              <a:rPr lang="en-US" sz="2800" dirty="0">
                <a:solidFill>
                  <a:prstClr val="black"/>
                </a:solidFill>
              </a:rPr>
              <a:t>Expenses of </a:t>
            </a:r>
            <a:r>
              <a:rPr lang="en-US" sz="2800">
                <a:solidFill>
                  <a:prstClr val="black"/>
                </a:solidFill>
              </a:rPr>
              <a:t>$2,510.21 </a:t>
            </a:r>
            <a:r>
              <a:rPr lang="en-US" sz="2000" dirty="0">
                <a:solidFill>
                  <a:prstClr val="black"/>
                </a:solidFill>
              </a:rPr>
              <a:t>(down $875.06 from 2020)</a:t>
            </a:r>
          </a:p>
          <a:p>
            <a:pPr marL="457200" indent="-457200" eaLnBrk="0" hangingPunct="0">
              <a:spcBef>
                <a:spcPct val="20000"/>
              </a:spcBef>
              <a:buFont typeface="Arial" panose="020B0604020202020204" pitchFamily="34" charset="0"/>
              <a:buChar char="•"/>
            </a:pPr>
            <a:r>
              <a:rPr lang="en-US" sz="2000" dirty="0">
                <a:solidFill>
                  <a:prstClr val="black"/>
                </a:solidFill>
              </a:rPr>
              <a:t>Speaker expenses down with virtual meetings</a:t>
            </a:r>
          </a:p>
          <a:p>
            <a:pPr marL="457200" indent="-457200" eaLnBrk="0" hangingPunct="0">
              <a:spcBef>
                <a:spcPct val="20000"/>
              </a:spcBef>
              <a:buFont typeface="Arial" panose="020B0604020202020204" pitchFamily="34" charset="0"/>
              <a:buChar char="•"/>
            </a:pPr>
            <a:r>
              <a:rPr lang="en-US" sz="2000" dirty="0">
                <a:solidFill>
                  <a:prstClr val="black"/>
                </a:solidFill>
              </a:rPr>
              <a:t>Venue expenses down with 100% virtual venue</a:t>
            </a:r>
          </a:p>
          <a:p>
            <a:pPr marL="457200" indent="-457200" eaLnBrk="0" hangingPunct="0">
              <a:spcBef>
                <a:spcPct val="20000"/>
              </a:spcBef>
              <a:buFont typeface="Arial" panose="020B0604020202020204" pitchFamily="34" charset="0"/>
              <a:buChar char="•"/>
            </a:pPr>
            <a:r>
              <a:rPr lang="en-US" sz="2000" dirty="0">
                <a:solidFill>
                  <a:prstClr val="black"/>
                </a:solidFill>
              </a:rPr>
              <a:t>Technology expenses down with harmonization</a:t>
            </a:r>
          </a:p>
          <a:p>
            <a:pPr eaLnBrk="0" hangingPunct="0">
              <a:spcBef>
                <a:spcPct val="20000"/>
              </a:spcBef>
            </a:pPr>
            <a:r>
              <a:rPr lang="en-US" sz="2800" dirty="0">
                <a:solidFill>
                  <a:prstClr val="black"/>
                </a:solidFill>
              </a:rPr>
              <a:t>Revenue of $11,003.85 </a:t>
            </a:r>
            <a:r>
              <a:rPr lang="en-US" sz="2000" dirty="0">
                <a:solidFill>
                  <a:prstClr val="black"/>
                </a:solidFill>
              </a:rPr>
              <a:t>(up $8,685.55 from 2020)</a:t>
            </a:r>
          </a:p>
          <a:p>
            <a:pPr marL="342900" indent="-342900" eaLnBrk="0" hangingPunct="0">
              <a:spcBef>
                <a:spcPct val="20000"/>
              </a:spcBef>
              <a:buFont typeface="Arial" panose="020B0604020202020204" pitchFamily="34" charset="0"/>
              <a:buChar char="•"/>
            </a:pPr>
            <a:r>
              <a:rPr lang="en-US" sz="2000" dirty="0">
                <a:solidFill>
                  <a:prstClr val="black"/>
                </a:solidFill>
              </a:rPr>
              <a:t>WIBADD and Madison Liquidation accounted for $9,458.50</a:t>
            </a:r>
          </a:p>
          <a:p>
            <a:pPr marL="342900" indent="-342900" eaLnBrk="0" hangingPunct="0">
              <a:spcBef>
                <a:spcPct val="20000"/>
              </a:spcBef>
              <a:buFont typeface="Arial" panose="020B0604020202020204" pitchFamily="34" charset="0"/>
              <a:buChar char="•"/>
            </a:pPr>
            <a:r>
              <a:rPr lang="en-US" sz="2000" dirty="0">
                <a:solidFill>
                  <a:prstClr val="black"/>
                </a:solidFill>
              </a:rPr>
              <a:t>Decrease in Sponsorship and membership</a:t>
            </a:r>
          </a:p>
          <a:p>
            <a:pPr eaLnBrk="0" hangingPunct="0">
              <a:spcBef>
                <a:spcPct val="20000"/>
              </a:spcBef>
            </a:pPr>
            <a:r>
              <a:rPr lang="en-US" sz="2800" dirty="0">
                <a:solidFill>
                  <a:prstClr val="black"/>
                </a:solidFill>
              </a:rPr>
              <a:t>Total Assets of $17,832.56 </a:t>
            </a:r>
            <a:r>
              <a:rPr lang="en-US" sz="2000" dirty="0">
                <a:solidFill>
                  <a:prstClr val="black"/>
                </a:solidFill>
              </a:rPr>
              <a:t>(up from $4,932.90)</a:t>
            </a:r>
          </a:p>
          <a:p>
            <a:pPr>
              <a:spcBef>
                <a:spcPct val="25000"/>
              </a:spcBef>
              <a:tabLst>
                <a:tab pos="463550" algn="l"/>
              </a:tabLst>
            </a:pPr>
            <a:r>
              <a:rPr lang="en-US" dirty="0"/>
              <a:t>Current Membership is 75</a:t>
            </a:r>
          </a:p>
          <a:p>
            <a:pPr>
              <a:spcBef>
                <a:spcPct val="25000"/>
              </a:spcBef>
              <a:tabLst>
                <a:tab pos="463550" algn="l"/>
              </a:tabLst>
            </a:pPr>
            <a:r>
              <a:rPr lang="en-US" dirty="0"/>
              <a:t>Meeting attendance – Down significantly</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Jan - no meeting, Feb (AGM) – 19, March – 22, May – 9, July – 17, September - 4</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November - 8</a:t>
            </a:r>
          </a:p>
          <a:p>
            <a:pPr>
              <a:spcBef>
                <a:spcPct val="25000"/>
              </a:spcBef>
              <a:tabLst>
                <a:tab pos="463550" algn="l"/>
              </a:tabLst>
            </a:pPr>
            <a:endParaRPr lang="en-US" sz="2000" dirty="0"/>
          </a:p>
        </p:txBody>
      </p:sp>
      <p:sp>
        <p:nvSpPr>
          <p:cNvPr id="4" name="Title 3"/>
          <p:cNvSpPr>
            <a:spLocks noGrp="1"/>
          </p:cNvSpPr>
          <p:nvPr>
            <p:ph type="title"/>
          </p:nvPr>
        </p:nvSpPr>
        <p:spPr/>
        <p:txBody>
          <a:bodyPr/>
          <a:lstStyle/>
          <a:p>
            <a:r>
              <a:rPr lang="en-US" dirty="0"/>
              <a:t>Financial</a:t>
            </a:r>
            <a:r>
              <a:rPr lang="en-US" dirty="0">
                <a:solidFill>
                  <a:srgbClr val="C8C592"/>
                </a:solidFill>
                <a:cs typeface="Arial" charset="0"/>
              </a:rPr>
              <a:t> </a:t>
            </a:r>
            <a:r>
              <a:rPr lang="en-US" dirty="0"/>
              <a:t>Highlights 2021</a:t>
            </a:r>
          </a:p>
        </p:txBody>
      </p:sp>
    </p:spTree>
    <p:extLst>
      <p:ext uri="{BB962C8B-B14F-4D97-AF65-F5344CB8AC3E}">
        <p14:creationId xmlns:p14="http://schemas.microsoft.com/office/powerpoint/2010/main" val="3092000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p:cNvSpPr>
          <p:nvPr/>
        </p:nvSpPr>
        <p:spPr bwMode="auto">
          <a:xfrm>
            <a:off x="0" y="228600"/>
            <a:ext cx="9144000" cy="914400"/>
          </a:xfrm>
          <a:prstGeom prst="rect">
            <a:avLst/>
          </a:prstGeom>
          <a:solidFill>
            <a:srgbClr val="6A7854"/>
          </a:solidFill>
          <a:ln w="9525">
            <a:noFill/>
            <a:miter lim="800000"/>
            <a:headEnd/>
            <a:tailEnd/>
          </a:ln>
        </p:spPr>
        <p:txBody>
          <a:bodyPr anchor="ctr"/>
          <a:lstStyle/>
          <a:p>
            <a:pPr marL="457200" algn="ctr"/>
            <a:r>
              <a:rPr lang="en-US" sz="4000">
                <a:solidFill>
                  <a:srgbClr val="C8C592"/>
                </a:solidFill>
                <a:latin typeface="Calibri" pitchFamily="34" charset="0"/>
              </a:rPr>
              <a:t>2015 Goals and Objectives</a:t>
            </a:r>
          </a:p>
        </p:txBody>
      </p:sp>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r>
              <a:rPr lang="en-US" dirty="0"/>
              <a:t>2022</a:t>
            </a:r>
            <a:r>
              <a:rPr lang="en-US" dirty="0">
                <a:solidFill>
                  <a:srgbClr val="C8C592"/>
                </a:solidFill>
                <a:latin typeface="Arial" charset="0"/>
                <a:cs typeface="Arial" charset="0"/>
              </a:rPr>
              <a:t> </a:t>
            </a:r>
            <a:r>
              <a:rPr lang="en-US" dirty="0"/>
              <a:t>Strategy</a:t>
            </a:r>
          </a:p>
        </p:txBody>
      </p:sp>
      <p:graphicFrame>
        <p:nvGraphicFramePr>
          <p:cNvPr id="4" name="Object 3">
            <a:extLst>
              <a:ext uri="{FF2B5EF4-FFF2-40B4-BE49-F238E27FC236}">
                <a16:creationId xmlns:a16="http://schemas.microsoft.com/office/drawing/2014/main" id="{B054B19F-4B2E-4310-BF72-B66445CCFA5F}"/>
              </a:ext>
            </a:extLst>
          </p:cNvPr>
          <p:cNvGraphicFramePr>
            <a:graphicFrameLocks noChangeAspect="1"/>
          </p:cNvGraphicFramePr>
          <p:nvPr>
            <p:extLst>
              <p:ext uri="{D42A27DB-BD31-4B8C-83A1-F6EECF244321}">
                <p14:modId xmlns:p14="http://schemas.microsoft.com/office/powerpoint/2010/main" val="3257800799"/>
              </p:ext>
            </p:extLst>
          </p:nvPr>
        </p:nvGraphicFramePr>
        <p:xfrm>
          <a:off x="685800" y="1295400"/>
          <a:ext cx="7772400" cy="4577684"/>
        </p:xfrm>
        <a:graphic>
          <a:graphicData uri="http://schemas.openxmlformats.org/presentationml/2006/ole">
            <mc:AlternateContent xmlns:mc="http://schemas.openxmlformats.org/markup-compatibility/2006">
              <mc:Choice xmlns:v="urn:schemas-microsoft-com:vml" Requires="v">
                <p:oleObj spid="_x0000_s1031" name="Visio" r:id="rId3" imgW="9052560" imgH="6172200" progId="Visio.Drawing.15">
                  <p:embed/>
                </p:oleObj>
              </mc:Choice>
              <mc:Fallback>
                <p:oleObj name="Visio" r:id="rId3" imgW="9052560" imgH="6172200" progId="Visio.Drawing.15">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295400"/>
                        <a:ext cx="7772400" cy="4577684"/>
                      </a:xfrm>
                      <a:prstGeom prst="rect">
                        <a:avLst/>
                      </a:prstGeom>
                      <a:solidFill>
                        <a:srgbClr val="FFFFFF"/>
                      </a:solidFill>
                      <a:ln w="9525">
                        <a:solidFill>
                          <a:srgbClr val="000000"/>
                        </a:solidFill>
                        <a:miter lim="800000"/>
                        <a:headEnd/>
                        <a:tailEnd/>
                      </a:ln>
                    </p:spPr>
                  </p:pic>
                </p:oleObj>
              </mc:Fallback>
            </mc:AlternateContent>
          </a:graphicData>
        </a:graphic>
      </p:graphicFrame>
    </p:spTree>
    <p:extLst>
      <p:ext uri="{BB962C8B-B14F-4D97-AF65-F5344CB8AC3E}">
        <p14:creationId xmlns:p14="http://schemas.microsoft.com/office/powerpoint/2010/main" val="787469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3D8CB-34C1-4478-B26F-71DE842036F3}"/>
              </a:ext>
            </a:extLst>
          </p:cNvPr>
          <p:cNvSpPr>
            <a:spLocks noGrp="1"/>
          </p:cNvSpPr>
          <p:nvPr>
            <p:ph type="title"/>
          </p:nvPr>
        </p:nvSpPr>
        <p:spPr/>
        <p:txBody>
          <a:bodyPr/>
          <a:lstStyle/>
          <a:p>
            <a:r>
              <a:rPr lang="en-US" dirty="0"/>
              <a:t>What’s ahead</a:t>
            </a:r>
          </a:p>
        </p:txBody>
      </p:sp>
      <p:sp>
        <p:nvSpPr>
          <p:cNvPr id="3" name="Content Placeholder 2">
            <a:extLst>
              <a:ext uri="{FF2B5EF4-FFF2-40B4-BE49-F238E27FC236}">
                <a16:creationId xmlns:a16="http://schemas.microsoft.com/office/drawing/2014/main" id="{BA4B492F-B1D6-4FA8-B8E2-F3BFC8074B37}"/>
              </a:ext>
            </a:extLst>
          </p:cNvPr>
          <p:cNvSpPr>
            <a:spLocks noGrp="1"/>
          </p:cNvSpPr>
          <p:nvPr>
            <p:ph idx="1"/>
          </p:nvPr>
        </p:nvSpPr>
        <p:spPr/>
        <p:txBody>
          <a:bodyPr/>
          <a:lstStyle/>
          <a:p>
            <a:r>
              <a:rPr lang="en-US" sz="2400" dirty="0"/>
              <a:t>Venue – We continue to closely monitor the COVID situation in Northeast Wisconsin and across the U.S. Meetings will remain Virtual through May as of now</a:t>
            </a:r>
          </a:p>
          <a:p>
            <a:r>
              <a:rPr lang="en-US" sz="2400" dirty="0"/>
              <a:t>Hybrid solutions are a possibility toward the latter part of 2022</a:t>
            </a:r>
          </a:p>
          <a:p>
            <a:r>
              <a:rPr lang="en-US" sz="2400" dirty="0"/>
              <a:t>Re-energize our membership and expand our portfolio</a:t>
            </a:r>
          </a:p>
          <a:p>
            <a:r>
              <a:rPr lang="en-US" sz="2400" dirty="0"/>
              <a:t>Look for partnership opportunities with other Chapters to increase our offerings</a:t>
            </a:r>
          </a:p>
        </p:txBody>
      </p:sp>
    </p:spTree>
    <p:extLst>
      <p:ext uri="{BB962C8B-B14F-4D97-AF65-F5344CB8AC3E}">
        <p14:creationId xmlns:p14="http://schemas.microsoft.com/office/powerpoint/2010/main" val="2750102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Remarks</a:t>
            </a:r>
          </a:p>
        </p:txBody>
      </p:sp>
      <p:sp>
        <p:nvSpPr>
          <p:cNvPr id="3" name="Content Placeholder 2"/>
          <p:cNvSpPr>
            <a:spLocks noGrp="1"/>
          </p:cNvSpPr>
          <p:nvPr>
            <p:ph idx="1"/>
          </p:nvPr>
        </p:nvSpPr>
        <p:spPr/>
        <p:txBody>
          <a:bodyPr/>
          <a:lstStyle/>
          <a:p>
            <a:r>
              <a:rPr lang="en-US" dirty="0"/>
              <a:t>Board Recognition</a:t>
            </a:r>
          </a:p>
          <a:p>
            <a:r>
              <a:rPr lang="en-US" dirty="0"/>
              <a:t>Survey</a:t>
            </a:r>
          </a:p>
          <a:p>
            <a:r>
              <a:rPr lang="en-US" dirty="0"/>
              <a:t>Thank you</a:t>
            </a:r>
          </a:p>
        </p:txBody>
      </p:sp>
    </p:spTree>
    <p:extLst>
      <p:ext uri="{BB962C8B-B14F-4D97-AF65-F5344CB8AC3E}">
        <p14:creationId xmlns:p14="http://schemas.microsoft.com/office/powerpoint/2010/main" val="3781436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89C00-7A80-4E70-B1C4-4EDC5DAB40BD}"/>
              </a:ext>
            </a:extLst>
          </p:cNvPr>
          <p:cNvSpPr>
            <a:spLocks noGrp="1"/>
          </p:cNvSpPr>
          <p:nvPr>
            <p:ph type="title"/>
          </p:nvPr>
        </p:nvSpPr>
        <p:spPr/>
        <p:txBody>
          <a:bodyPr/>
          <a:lstStyle/>
          <a:p>
            <a:endParaRPr lang="en-US"/>
          </a:p>
        </p:txBody>
      </p:sp>
      <p:pic>
        <p:nvPicPr>
          <p:cNvPr id="5" name="Picture 4">
            <a:extLst>
              <a:ext uri="{FF2B5EF4-FFF2-40B4-BE49-F238E27FC236}">
                <a16:creationId xmlns:a16="http://schemas.microsoft.com/office/drawing/2014/main" id="{603635AA-97D2-4AB4-9A1E-1AC6CBCA806B}"/>
              </a:ext>
            </a:extLst>
          </p:cNvPr>
          <p:cNvPicPr>
            <a:picLocks noChangeAspect="1"/>
          </p:cNvPicPr>
          <p:nvPr/>
        </p:nvPicPr>
        <p:blipFill>
          <a:blip r:embed="rId2"/>
          <a:stretch>
            <a:fillRect/>
          </a:stretch>
        </p:blipFill>
        <p:spPr>
          <a:xfrm>
            <a:off x="127445" y="1178511"/>
            <a:ext cx="8889110" cy="4686706"/>
          </a:xfrm>
          <a:prstGeom prst="rect">
            <a:avLst/>
          </a:prstGeom>
        </p:spPr>
      </p:pic>
    </p:spTree>
    <p:extLst>
      <p:ext uri="{BB962C8B-B14F-4D97-AF65-F5344CB8AC3E}">
        <p14:creationId xmlns:p14="http://schemas.microsoft.com/office/powerpoint/2010/main" val="845360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35D6A-FE11-4B9E-80E6-063E1E462716}"/>
              </a:ext>
            </a:extLst>
          </p:cNvPr>
          <p:cNvSpPr>
            <a:spLocks noGrp="1"/>
          </p:cNvSpPr>
          <p:nvPr>
            <p:ph type="title"/>
          </p:nvPr>
        </p:nvSpPr>
        <p:spPr/>
        <p:txBody>
          <a:bodyPr/>
          <a:lstStyle/>
          <a:p>
            <a:r>
              <a:rPr lang="en-US" b="1" dirty="0"/>
              <a:t>Upcoming Chapter Meetings</a:t>
            </a:r>
            <a:endParaRPr lang="en-US" dirty="0"/>
          </a:p>
        </p:txBody>
      </p:sp>
      <p:graphicFrame>
        <p:nvGraphicFramePr>
          <p:cNvPr id="14" name="Table 13">
            <a:extLst>
              <a:ext uri="{FF2B5EF4-FFF2-40B4-BE49-F238E27FC236}">
                <a16:creationId xmlns:a16="http://schemas.microsoft.com/office/drawing/2014/main" id="{38070325-F45E-4AD8-9BF5-857F362E6095}"/>
              </a:ext>
            </a:extLst>
          </p:cNvPr>
          <p:cNvGraphicFramePr>
            <a:graphicFrameLocks noGrp="1"/>
          </p:cNvGraphicFramePr>
          <p:nvPr>
            <p:extLst>
              <p:ext uri="{D42A27DB-BD31-4B8C-83A1-F6EECF244321}">
                <p14:modId xmlns:p14="http://schemas.microsoft.com/office/powerpoint/2010/main" val="4037947496"/>
              </p:ext>
            </p:extLst>
          </p:nvPr>
        </p:nvGraphicFramePr>
        <p:xfrm>
          <a:off x="381001" y="1828801"/>
          <a:ext cx="8305799" cy="2115683"/>
        </p:xfrm>
        <a:graphic>
          <a:graphicData uri="http://schemas.openxmlformats.org/drawingml/2006/table">
            <a:tbl>
              <a:tblPr>
                <a:effectLst>
                  <a:outerShdw blurRad="457200" dist="419100" dir="2700000" algn="tl" rotWithShape="0">
                    <a:prstClr val="black">
                      <a:alpha val="40000"/>
                    </a:prstClr>
                  </a:outerShdw>
                </a:effectLst>
              </a:tblPr>
              <a:tblGrid>
                <a:gridCol w="1676399">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tblGrid>
              <a:tr h="3120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cs typeface="Arial" charset="0"/>
                        </a:rPr>
                        <a:t>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45D0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cs typeface="Arial" charset="0"/>
                        </a:rPr>
                        <a:t>Event / Speaker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45D0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bg1"/>
                          </a:solidFill>
                          <a:effectLst/>
                          <a:latin typeface="Arial" charset="0"/>
                          <a:cs typeface="Arial" charset="0"/>
                        </a:rPr>
                        <a:t>Location / Sponsor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45D08"/>
                    </a:solidFill>
                  </a:tcPr>
                </a:tc>
                <a:extLst>
                  <a:ext uri="{0D108BD9-81ED-4DB2-BD59-A6C34878D82A}">
                    <a16:rowId xmlns:a16="http://schemas.microsoft.com/office/drawing/2014/main" val="10000"/>
                  </a:ext>
                </a:extLst>
              </a:tr>
              <a:tr h="581796">
                <a:tc>
                  <a:txBody>
                    <a:bodyPr/>
                    <a:lstStyle/>
                    <a:p>
                      <a:r>
                        <a:rPr lang="en-US" b="0" dirty="0"/>
                        <a:t>March </a:t>
                      </a:r>
                      <a:r>
                        <a:rPr lang="en-US" b="0" baseline="0" dirty="0"/>
                        <a:t>16</a:t>
                      </a:r>
                      <a:r>
                        <a:rPr lang="en-US" b="0" baseline="30000" dirty="0"/>
                        <a:t>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r>
                        <a:rPr lang="en-US" sz="1800" b="0" i="0" kern="1200" cap="all" dirty="0">
                          <a:solidFill>
                            <a:schemeClr val="tx1"/>
                          </a:solidFill>
                          <a:effectLst/>
                          <a:latin typeface="+mn-lt"/>
                          <a:ea typeface="+mn-ea"/>
                          <a:cs typeface="+mn-cs"/>
                        </a:rPr>
                        <a:t>BA JOB CRAFTING: THE TIME IS NOW!</a:t>
                      </a:r>
                    </a:p>
                    <a:p>
                      <a:r>
                        <a:rPr lang="en-US" sz="1800" b="0" i="0" kern="1200" cap="all" dirty="0">
                          <a:solidFill>
                            <a:schemeClr val="tx1"/>
                          </a:solidFill>
                          <a:effectLst/>
                          <a:latin typeface="+mn-lt"/>
                          <a:ea typeface="+mn-ea"/>
                          <a:cs typeface="+mn-cs"/>
                        </a:rPr>
                        <a:t>Presenter: </a:t>
                      </a:r>
                      <a:r>
                        <a:rPr lang="en-US" sz="1800" b="0" i="0" kern="1200" dirty="0">
                          <a:solidFill>
                            <a:schemeClr val="tx1"/>
                          </a:solidFill>
                          <a:effectLst/>
                          <a:latin typeface="+mn-lt"/>
                          <a:ea typeface="+mn-ea"/>
                          <a:cs typeface="+mn-cs"/>
                        </a:rPr>
                        <a:t>Koryn Anderson, CBAP®</a:t>
                      </a:r>
                      <a:endParaRPr lang="en-US" b="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effectLst/>
                        </a:rPr>
                        <a:t>Virtual</a:t>
                      </a:r>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581796">
                <a:tc>
                  <a:txBody>
                    <a:bodyPr/>
                    <a:lstStyle/>
                    <a:p>
                      <a:r>
                        <a:rPr lang="en-US" dirty="0"/>
                        <a:t>May 24</a:t>
                      </a:r>
                      <a:r>
                        <a:rPr lang="en-US" baseline="30000" dirty="0"/>
                        <a:t>th</a:t>
                      </a:r>
                      <a:r>
                        <a:rPr lang="en-US" dirty="0"/>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r>
                        <a:rPr lang="en-US" sz="1800" b="0" i="0" kern="1200" dirty="0">
                          <a:solidFill>
                            <a:schemeClr val="tx1"/>
                          </a:solidFill>
                          <a:effectLst/>
                          <a:latin typeface="+mn-lt"/>
                          <a:ea typeface="+mn-ea"/>
                          <a:cs typeface="+mn-cs"/>
                        </a:rPr>
                        <a:t>To be announced</a:t>
                      </a:r>
                      <a:endParaRPr lang="en-US" b="0" i="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a:effectLst/>
                        </a:rPr>
                        <a:t>Virtual</a:t>
                      </a:r>
                      <a:endParaRPr lang="en-US" i="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r h="581796">
                <a:tc gridSpan="3">
                  <a:txBody>
                    <a:bodyPr/>
                    <a:lstStyle/>
                    <a:p>
                      <a:r>
                        <a:rPr lang="en-US" sz="1800" b="0" i="0" kern="1200" dirty="0">
                          <a:solidFill>
                            <a:schemeClr val="tx1"/>
                          </a:solidFill>
                          <a:effectLst/>
                          <a:latin typeface="+mn-lt"/>
                          <a:ea typeface="+mn-ea"/>
                          <a:cs typeface="+mn-cs"/>
                        </a:rPr>
                        <a:t>Future meeting dates to be announced following a Member Survey</a:t>
                      </a:r>
                      <a:endParaRPr lang="en-US" i="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hMerge="1">
                  <a:txBody>
                    <a:bodyPr/>
                    <a:lstStyle/>
                    <a:p>
                      <a:r>
                        <a:rPr lang="en-US" sz="1800" b="0" i="0" kern="1200" dirty="0">
                          <a:solidFill>
                            <a:schemeClr val="tx1"/>
                          </a:solidFill>
                          <a:effectLst/>
                          <a:latin typeface="+mn-lt"/>
                          <a:ea typeface="+mn-ea"/>
                          <a:cs typeface="+mn-cs"/>
                        </a:rPr>
                        <a:t> </a:t>
                      </a:r>
                      <a:endParaRPr lang="en-US" b="0" i="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effectLst/>
                        </a:rPr>
                        <a:t> </a:t>
                      </a:r>
                      <a:endParaRPr lang="en-US" i="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84472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F7D4-EE26-4732-BBCC-768C2827BBA5}"/>
              </a:ext>
            </a:extLst>
          </p:cNvPr>
          <p:cNvSpPr>
            <a:spLocks noGrp="1"/>
          </p:cNvSpPr>
          <p:nvPr>
            <p:ph type="title"/>
          </p:nvPr>
        </p:nvSpPr>
        <p:spPr/>
        <p:txBody>
          <a:bodyPr/>
          <a:lstStyle/>
          <a:p>
            <a:r>
              <a:rPr lang="en-US" dirty="0"/>
              <a:t>House keeping items</a:t>
            </a:r>
          </a:p>
        </p:txBody>
      </p:sp>
      <p:sp>
        <p:nvSpPr>
          <p:cNvPr id="3" name="Content Placeholder 2">
            <a:extLst>
              <a:ext uri="{FF2B5EF4-FFF2-40B4-BE49-F238E27FC236}">
                <a16:creationId xmlns:a16="http://schemas.microsoft.com/office/drawing/2014/main" id="{02483FA9-7E30-4912-95CC-0904E76B8D38}"/>
              </a:ext>
            </a:extLst>
          </p:cNvPr>
          <p:cNvSpPr>
            <a:spLocks noGrp="1"/>
          </p:cNvSpPr>
          <p:nvPr>
            <p:ph idx="1"/>
          </p:nvPr>
        </p:nvSpPr>
        <p:spPr/>
        <p:txBody>
          <a:bodyPr/>
          <a:lstStyle/>
          <a:p>
            <a:r>
              <a:rPr lang="en-US" dirty="0"/>
              <a:t>Survey Following the meeting</a:t>
            </a:r>
          </a:p>
          <a:p>
            <a:pPr lvl="1"/>
            <a:r>
              <a:rPr lang="en-US" dirty="0"/>
              <a:t>Meeting Venues / Format</a:t>
            </a:r>
          </a:p>
          <a:p>
            <a:pPr lvl="1"/>
            <a:r>
              <a:rPr lang="en-US" dirty="0"/>
              <a:t>We appreciate your feedback</a:t>
            </a:r>
          </a:p>
          <a:p>
            <a:pPr marL="457200" lvl="1" indent="0">
              <a:buNone/>
            </a:pPr>
            <a:endParaRPr lang="en-US" dirty="0"/>
          </a:p>
          <a:p>
            <a:r>
              <a:rPr lang="en-US" dirty="0"/>
              <a:t>Upcoming meeting pricing for March event</a:t>
            </a:r>
          </a:p>
        </p:txBody>
      </p:sp>
    </p:spTree>
    <p:extLst>
      <p:ext uri="{BB962C8B-B14F-4D97-AF65-F5344CB8AC3E}">
        <p14:creationId xmlns:p14="http://schemas.microsoft.com/office/powerpoint/2010/main" val="320313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Speaker</a:t>
            </a:r>
          </a:p>
        </p:txBody>
      </p:sp>
      <p:sp>
        <p:nvSpPr>
          <p:cNvPr id="3" name="Content Placeholder 2"/>
          <p:cNvSpPr>
            <a:spLocks noGrp="1"/>
          </p:cNvSpPr>
          <p:nvPr>
            <p:ph idx="1"/>
          </p:nvPr>
        </p:nvSpPr>
        <p:spPr>
          <a:xfrm>
            <a:off x="228600" y="1295400"/>
            <a:ext cx="8763000" cy="3687763"/>
          </a:xfrm>
          <a:ln w="28575">
            <a:solidFill>
              <a:schemeClr val="tx1"/>
            </a:solidFill>
          </a:ln>
          <a:effectLst/>
        </p:spPr>
        <p:txBody>
          <a:bodyPr/>
          <a:lstStyle/>
          <a:p>
            <a:pPr algn="ctr">
              <a:buNone/>
            </a:pPr>
            <a:endParaRPr lang="en-US" sz="800" dirty="0"/>
          </a:p>
          <a:p>
            <a:pPr algn="ctr">
              <a:buNone/>
            </a:pPr>
            <a:r>
              <a:rPr lang="en-US" sz="3400" dirty="0">
                <a:solidFill>
                  <a:schemeClr val="accent6">
                    <a:lumMod val="75000"/>
                  </a:schemeClr>
                </a:solidFill>
              </a:rPr>
              <a:t>Please welcome</a:t>
            </a:r>
            <a:r>
              <a:rPr lang="en-US" sz="1600" dirty="0">
                <a:solidFill>
                  <a:schemeClr val="accent6">
                    <a:lumMod val="75000"/>
                  </a:schemeClr>
                </a:solidFill>
              </a:rPr>
              <a:t> </a:t>
            </a:r>
          </a:p>
          <a:p>
            <a:pPr algn="ctr">
              <a:buNone/>
            </a:pPr>
            <a:r>
              <a:rPr lang="en-US" sz="2000" b="1" i="0" dirty="0">
                <a:solidFill>
                  <a:srgbClr val="153B48"/>
                </a:solidFill>
                <a:effectLst/>
                <a:latin typeface="Roboto" panose="02000000000000000000" pitchFamily="2" charset="0"/>
              </a:rPr>
              <a:t>Emily Midgley </a:t>
            </a:r>
            <a:r>
              <a:rPr lang="en-US" sz="2000" b="0" i="0" dirty="0">
                <a:solidFill>
                  <a:srgbClr val="153B48"/>
                </a:solidFill>
                <a:effectLst/>
                <a:latin typeface="Roboto" panose="02000000000000000000" pitchFamily="2" charset="0"/>
              </a:rPr>
              <a:t>is the President of the Cleveland Chapter of IIBA</a:t>
            </a:r>
          </a:p>
          <a:p>
            <a:pPr algn="ctr">
              <a:buNone/>
            </a:pPr>
            <a:r>
              <a:rPr lang="en-US" sz="3600" b="1" i="0" dirty="0">
                <a:solidFill>
                  <a:srgbClr val="153B48"/>
                </a:solidFill>
                <a:effectLst/>
                <a:latin typeface="Roboto" panose="02000000000000000000" pitchFamily="2" charset="0"/>
              </a:rPr>
              <a:t>What’s Product Ownership All About?</a:t>
            </a:r>
          </a:p>
          <a:p>
            <a:pPr algn="ctr">
              <a:buNone/>
            </a:pPr>
            <a:endParaRPr lang="en-US" sz="2000" b="0" i="0" dirty="0">
              <a:solidFill>
                <a:srgbClr val="153B48"/>
              </a:solidFill>
              <a:effectLst/>
              <a:latin typeface="Roboto" panose="02000000000000000000" pitchFamily="2" charset="0"/>
            </a:endParaRPr>
          </a:p>
        </p:txBody>
      </p:sp>
      <p:sp>
        <p:nvSpPr>
          <p:cNvPr id="5" name="Rectangle 4"/>
          <p:cNvSpPr/>
          <p:nvPr/>
        </p:nvSpPr>
        <p:spPr>
          <a:xfrm>
            <a:off x="3733800" y="6248400"/>
            <a:ext cx="5410200" cy="609600"/>
          </a:xfrm>
          <a:prstGeom prst="rect">
            <a:avLst/>
          </a:prstGeom>
          <a:solidFill>
            <a:srgbClr val="203E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800600" y="6305490"/>
            <a:ext cx="3505200" cy="400110"/>
          </a:xfrm>
          <a:prstGeom prst="rect">
            <a:avLst/>
          </a:prstGeom>
          <a:noFill/>
        </p:spPr>
        <p:txBody>
          <a:bodyPr wrap="square" rtlCol="0">
            <a:spAutoFit/>
          </a:bodyPr>
          <a:lstStyle/>
          <a:p>
            <a:pPr algn="ctr"/>
            <a:r>
              <a:rPr lang="en-US" sz="2000" dirty="0">
                <a:solidFill>
                  <a:schemeClr val="bg1">
                    <a:lumMod val="85000"/>
                  </a:schemeClr>
                </a:solidFill>
              </a:rPr>
              <a:t>newisconsin.iiba.org</a:t>
            </a:r>
          </a:p>
        </p:txBody>
      </p:sp>
    </p:spTree>
    <p:extLst>
      <p:ext uri="{BB962C8B-B14F-4D97-AF65-F5344CB8AC3E}">
        <p14:creationId xmlns:p14="http://schemas.microsoft.com/office/powerpoint/2010/main" val="58622314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3C904-733A-4DEA-82AB-A5F312233917}"/>
              </a:ext>
            </a:extLst>
          </p:cNvPr>
          <p:cNvSpPr>
            <a:spLocks noGrp="1"/>
          </p:cNvSpPr>
          <p:nvPr>
            <p:ph type="title"/>
          </p:nvPr>
        </p:nvSpPr>
        <p:spPr/>
        <p:txBody>
          <a:bodyPr/>
          <a:lstStyle/>
          <a:p>
            <a:r>
              <a:rPr lang="en-US" dirty="0"/>
              <a:t>2021 Board of Directors</a:t>
            </a:r>
          </a:p>
        </p:txBody>
      </p:sp>
      <p:sp>
        <p:nvSpPr>
          <p:cNvPr id="3" name="Content Placeholder 2">
            <a:extLst>
              <a:ext uri="{FF2B5EF4-FFF2-40B4-BE49-F238E27FC236}">
                <a16:creationId xmlns:a16="http://schemas.microsoft.com/office/drawing/2014/main" id="{F9C456CE-6BA1-466D-AB12-83F43CC339DA}"/>
              </a:ext>
            </a:extLst>
          </p:cNvPr>
          <p:cNvSpPr>
            <a:spLocks noGrp="1"/>
          </p:cNvSpPr>
          <p:nvPr>
            <p:ph idx="1"/>
          </p:nvPr>
        </p:nvSpPr>
        <p:spPr/>
        <p:txBody>
          <a:bodyPr/>
          <a:lstStyle/>
          <a:p>
            <a:pPr marL="0" marR="0" indent="0">
              <a:spcBef>
                <a:spcPts val="300"/>
              </a:spcBef>
              <a:spcAft>
                <a:spcPts val="300"/>
              </a:spcAft>
              <a:buNone/>
            </a:pPr>
            <a:r>
              <a:rPr lang="en-US" sz="24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Angie Buchholz – President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300"/>
              </a:spcBef>
              <a:spcAft>
                <a:spcPts val="300"/>
              </a:spcAft>
              <a:buNone/>
            </a:pPr>
            <a:r>
              <a:rPr lang="en-US" sz="24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Shelby Hujet – VP of Administration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300"/>
              </a:spcBef>
              <a:spcAft>
                <a:spcPts val="300"/>
              </a:spcAft>
              <a:buNone/>
            </a:pPr>
            <a:r>
              <a:rPr lang="en-US" sz="24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Lynn Ratkowski – VP of Events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300"/>
              </a:spcBef>
              <a:spcAft>
                <a:spcPts val="300"/>
              </a:spcAft>
              <a:buNone/>
            </a:pPr>
            <a:r>
              <a:rPr lang="en-US" sz="24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Jo Ann Giese-Kent – VP of Education and Certification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300"/>
              </a:spcBef>
              <a:spcAft>
                <a:spcPts val="300"/>
              </a:spcAft>
              <a:buNone/>
            </a:pPr>
            <a:r>
              <a:rPr lang="en-US" sz="24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Cheri </a:t>
            </a:r>
            <a:r>
              <a:rPr lang="en-US" sz="2400" dirty="0" err="1">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Schettl</a:t>
            </a:r>
            <a:r>
              <a:rPr lang="en-US" sz="24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 – VP of Finance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300"/>
              </a:spcBef>
              <a:spcAft>
                <a:spcPts val="300"/>
              </a:spcAft>
              <a:buNone/>
            </a:pPr>
            <a:r>
              <a:rPr lang="en-US" sz="24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Shawn Diamond – VP of Membership and Sponsorship</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300"/>
              </a:spcBef>
              <a:spcAft>
                <a:spcPts val="300"/>
              </a:spcAft>
              <a:buNone/>
            </a:pPr>
            <a:r>
              <a:rPr lang="en-US" sz="24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Tammy Miller – VP of Technology and Communication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11922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Benefits</a:t>
            </a:r>
          </a:p>
        </p:txBody>
      </p:sp>
      <p:sp>
        <p:nvSpPr>
          <p:cNvPr id="4" name="Content Placeholder 2"/>
          <p:cNvSpPr>
            <a:spLocks/>
          </p:cNvSpPr>
          <p:nvPr/>
        </p:nvSpPr>
        <p:spPr bwMode="auto">
          <a:xfrm>
            <a:off x="457200" y="1295400"/>
            <a:ext cx="8077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Font typeface="Wingdings" pitchFamily="2" charset="2"/>
              <a:buNone/>
            </a:pPr>
            <a:r>
              <a:rPr lang="en-US" sz="2400" dirty="0">
                <a:latin typeface="Arial" pitchFamily="34" charset="0"/>
                <a:cs typeface="Arial" pitchFamily="34" charset="0"/>
              </a:rPr>
              <a:t>Board positions have full voting rights, an anticipated commitment of about 8-12 hours per month, and the following benefits:</a:t>
            </a:r>
            <a:endParaRPr lang="en-US" sz="3200" dirty="0">
              <a:latin typeface="Arial" pitchFamily="34" charset="0"/>
              <a:cs typeface="Arial" pitchFamily="34" charset="0"/>
            </a:endParaRPr>
          </a:p>
        </p:txBody>
      </p:sp>
      <p:sp>
        <p:nvSpPr>
          <p:cNvPr id="5" name="Text Box 6"/>
          <p:cNvSpPr txBox="1">
            <a:spLocks noChangeArrowheads="1"/>
          </p:cNvSpPr>
          <p:nvPr/>
        </p:nvSpPr>
        <p:spPr bwMode="auto">
          <a:xfrm>
            <a:off x="457200" y="2550855"/>
            <a:ext cx="8229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Wingdings" pitchFamily="2" charset="2"/>
              <a:buChar char="§"/>
            </a:pPr>
            <a:r>
              <a:rPr lang="en-US" sz="2000" dirty="0"/>
              <a:t>All chapter membership and meeting fees waived</a:t>
            </a:r>
          </a:p>
          <a:p>
            <a:pPr eaLnBrk="1" hangingPunct="1">
              <a:buFont typeface="Wingdings" pitchFamily="2" charset="2"/>
              <a:buChar char="§"/>
            </a:pPr>
            <a:r>
              <a:rPr lang="en-US" sz="2000" dirty="0"/>
              <a:t>Exposure to leaders in the business analysis profession as well as in the local community</a:t>
            </a:r>
          </a:p>
          <a:p>
            <a:pPr eaLnBrk="1" hangingPunct="1">
              <a:buFont typeface="Wingdings" pitchFamily="2" charset="2"/>
              <a:buChar char="§"/>
            </a:pPr>
            <a:r>
              <a:rPr lang="en-US" sz="2000" dirty="0"/>
              <a:t>Ability to provide direct input in development and governance of the Chapter</a:t>
            </a:r>
          </a:p>
          <a:p>
            <a:pPr eaLnBrk="1" hangingPunct="1">
              <a:buFont typeface="Wingdings" pitchFamily="2" charset="2"/>
              <a:buChar char="§"/>
            </a:pPr>
            <a:r>
              <a:rPr lang="en-US" sz="2000" dirty="0"/>
              <a:t>Opportunity to build solid leadership skills</a:t>
            </a:r>
          </a:p>
          <a:p>
            <a:pPr eaLnBrk="1" hangingPunct="1">
              <a:buFont typeface="Wingdings" pitchFamily="2" charset="2"/>
              <a:buChar char="§"/>
            </a:pPr>
            <a:r>
              <a:rPr lang="en-US" sz="2000" dirty="0"/>
              <a:t>Time counted toward volunteer hours for CBAP</a:t>
            </a:r>
            <a:r>
              <a:rPr lang="en-US" sz="2000" baseline="30000" dirty="0"/>
              <a:t>®</a:t>
            </a:r>
            <a:r>
              <a:rPr lang="en-US" sz="2000" dirty="0"/>
              <a:t> Recertification</a:t>
            </a:r>
            <a:endParaRPr lang="en-US" sz="2000" baseline="30000" dirty="0"/>
          </a:p>
        </p:txBody>
      </p:sp>
    </p:spTree>
    <p:extLst>
      <p:ext uri="{BB962C8B-B14F-4D97-AF65-F5344CB8AC3E}">
        <p14:creationId xmlns:p14="http://schemas.microsoft.com/office/powerpoint/2010/main" val="2678602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Elections</a:t>
            </a:r>
          </a:p>
        </p:txBody>
      </p:sp>
      <p:sp>
        <p:nvSpPr>
          <p:cNvPr id="4" name="Text Box 5"/>
          <p:cNvSpPr txBox="1">
            <a:spLocks noChangeArrowheads="1"/>
          </p:cNvSpPr>
          <p:nvPr/>
        </p:nvSpPr>
        <p:spPr bwMode="auto">
          <a:xfrm>
            <a:off x="381000" y="1439882"/>
            <a:ext cx="83820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tabLst>
                <a:tab pos="5605463" algn="l"/>
              </a:tabLst>
              <a:defRPr>
                <a:solidFill>
                  <a:schemeClr val="tx1"/>
                </a:solidFill>
                <a:latin typeface="Arial" charset="0"/>
              </a:defRPr>
            </a:lvl1pPr>
            <a:lvl2pPr marL="742950" indent="-285750" eaLnBrk="0" hangingPunct="0">
              <a:tabLst>
                <a:tab pos="5605463" algn="l"/>
              </a:tabLst>
              <a:defRPr>
                <a:solidFill>
                  <a:schemeClr val="tx1"/>
                </a:solidFill>
                <a:latin typeface="Arial" charset="0"/>
              </a:defRPr>
            </a:lvl2pPr>
            <a:lvl3pPr marL="1143000" indent="-228600" eaLnBrk="0" hangingPunct="0">
              <a:tabLst>
                <a:tab pos="5605463" algn="l"/>
              </a:tabLst>
              <a:defRPr>
                <a:solidFill>
                  <a:schemeClr val="tx1"/>
                </a:solidFill>
                <a:latin typeface="Arial" charset="0"/>
              </a:defRPr>
            </a:lvl3pPr>
            <a:lvl4pPr marL="1600200" indent="-228600" eaLnBrk="0" hangingPunct="0">
              <a:tabLst>
                <a:tab pos="5605463" algn="l"/>
              </a:tabLst>
              <a:defRPr>
                <a:solidFill>
                  <a:schemeClr val="tx1"/>
                </a:solidFill>
                <a:latin typeface="Arial" charset="0"/>
              </a:defRPr>
            </a:lvl4pPr>
            <a:lvl5pPr marL="2057400" indent="-228600" eaLnBrk="0" hangingPunct="0">
              <a:tabLst>
                <a:tab pos="5605463" algn="l"/>
              </a:tabLst>
              <a:defRPr>
                <a:solidFill>
                  <a:schemeClr val="tx1"/>
                </a:solidFill>
                <a:latin typeface="Arial" charset="0"/>
              </a:defRPr>
            </a:lvl5pPr>
            <a:lvl6pPr marL="2514600" indent="-228600" eaLnBrk="0" fontAlgn="base" hangingPunct="0">
              <a:spcBef>
                <a:spcPct val="0"/>
              </a:spcBef>
              <a:spcAft>
                <a:spcPct val="0"/>
              </a:spcAft>
              <a:tabLst>
                <a:tab pos="5605463" algn="l"/>
              </a:tabLst>
              <a:defRPr>
                <a:solidFill>
                  <a:schemeClr val="tx1"/>
                </a:solidFill>
                <a:latin typeface="Arial" charset="0"/>
              </a:defRPr>
            </a:lvl6pPr>
            <a:lvl7pPr marL="2971800" indent="-228600" eaLnBrk="0" fontAlgn="base" hangingPunct="0">
              <a:spcBef>
                <a:spcPct val="0"/>
              </a:spcBef>
              <a:spcAft>
                <a:spcPct val="0"/>
              </a:spcAft>
              <a:tabLst>
                <a:tab pos="5605463" algn="l"/>
              </a:tabLst>
              <a:defRPr>
                <a:solidFill>
                  <a:schemeClr val="tx1"/>
                </a:solidFill>
                <a:latin typeface="Arial" charset="0"/>
              </a:defRPr>
            </a:lvl7pPr>
            <a:lvl8pPr marL="3429000" indent="-228600" eaLnBrk="0" fontAlgn="base" hangingPunct="0">
              <a:spcBef>
                <a:spcPct val="0"/>
              </a:spcBef>
              <a:spcAft>
                <a:spcPct val="0"/>
              </a:spcAft>
              <a:tabLst>
                <a:tab pos="5605463" algn="l"/>
              </a:tabLst>
              <a:defRPr>
                <a:solidFill>
                  <a:schemeClr val="tx1"/>
                </a:solidFill>
                <a:latin typeface="Arial" charset="0"/>
              </a:defRPr>
            </a:lvl8pPr>
            <a:lvl9pPr marL="3886200" indent="-228600" eaLnBrk="0" fontAlgn="base" hangingPunct="0">
              <a:spcBef>
                <a:spcPct val="0"/>
              </a:spcBef>
              <a:spcAft>
                <a:spcPct val="0"/>
              </a:spcAft>
              <a:tabLst>
                <a:tab pos="5605463" algn="l"/>
              </a:tabLst>
              <a:defRPr>
                <a:solidFill>
                  <a:schemeClr val="tx1"/>
                </a:solidFill>
                <a:latin typeface="Arial" charset="0"/>
              </a:defRPr>
            </a:lvl9pPr>
          </a:lstStyle>
          <a:p>
            <a:pPr marL="115888" indent="-1588" eaLnBrk="1" hangingPunct="1">
              <a:spcBef>
                <a:spcPct val="50000"/>
              </a:spcBef>
            </a:pPr>
            <a:r>
              <a:rPr lang="en-US" sz="2000" dirty="0">
                <a:latin typeface="Arial" pitchFamily="34" charset="0"/>
                <a:cs typeface="Arial" pitchFamily="34" charset="0"/>
              </a:rPr>
              <a:t>Per Chapter Bylaws, board member elections are to be held each year at our Annual General Meeting</a:t>
            </a:r>
            <a:r>
              <a:rPr lang="en-US" sz="2000" dirty="0"/>
              <a:t>.  Board member terms are staggered so only some of the board members are elected each year.</a:t>
            </a:r>
          </a:p>
          <a:p>
            <a:pPr marL="115888" indent="-1588" eaLnBrk="1" hangingPunct="1">
              <a:spcBef>
                <a:spcPct val="50000"/>
              </a:spcBef>
            </a:pPr>
            <a:endParaRPr lang="en-US" sz="2000" dirty="0"/>
          </a:p>
          <a:p>
            <a:pPr marL="457200" eaLnBrk="1" hangingPunct="1">
              <a:spcBef>
                <a:spcPts val="600"/>
              </a:spcBef>
            </a:pPr>
            <a:r>
              <a:rPr lang="en-US" sz="2000" dirty="0"/>
              <a:t>This year’s board member elections include:</a:t>
            </a:r>
          </a:p>
          <a:p>
            <a:pPr marL="857250" lvl="1" indent="-457200" eaLnBrk="1" hangingPunct="1">
              <a:spcBef>
                <a:spcPts val="600"/>
              </a:spcBef>
              <a:buAutoNum type="arabicPeriod"/>
            </a:pPr>
            <a:r>
              <a:rPr lang="en-US" sz="2000" dirty="0"/>
              <a:t>VP of Events</a:t>
            </a:r>
          </a:p>
          <a:p>
            <a:pPr marL="857250" lvl="1" indent="-457200">
              <a:buFont typeface="+mj-lt"/>
              <a:buAutoNum type="arabicPeriod"/>
            </a:pPr>
            <a:r>
              <a:rPr lang="en-US" sz="2000" dirty="0"/>
              <a:t>VP of Finance</a:t>
            </a:r>
          </a:p>
          <a:p>
            <a:pPr marL="857250" lvl="1" indent="-457200">
              <a:buFont typeface="+mj-lt"/>
              <a:buAutoNum type="arabicPeriod"/>
            </a:pPr>
            <a:r>
              <a:rPr lang="en-US" sz="2000" dirty="0"/>
              <a:t>VP of Technology and Communication</a:t>
            </a:r>
          </a:p>
          <a:p>
            <a:pPr marL="400050" lvl="1" indent="0"/>
            <a:endParaRPr lang="en-US" sz="2000" dirty="0"/>
          </a:p>
          <a:p>
            <a:pPr marL="0" indent="0"/>
            <a:r>
              <a:rPr lang="en-US" sz="2000" dirty="0"/>
              <a:t>   Other Open Positions (not elected roles)</a:t>
            </a:r>
          </a:p>
          <a:p>
            <a:pPr marL="857250" lvl="1" indent="-457200">
              <a:buFont typeface="+mj-lt"/>
              <a:buAutoNum type="arabicPeriod"/>
            </a:pPr>
            <a:r>
              <a:rPr lang="en-US" sz="2000" dirty="0"/>
              <a:t>Director of Sponsorship</a:t>
            </a:r>
          </a:p>
          <a:p>
            <a:pPr marL="857250" lvl="1" indent="-457200">
              <a:buFont typeface="+mj-lt"/>
              <a:buAutoNum type="arabicPeriod"/>
            </a:pPr>
            <a:r>
              <a:rPr lang="en-US" sz="2000" dirty="0"/>
              <a:t>Director of Membership</a:t>
            </a:r>
          </a:p>
        </p:txBody>
      </p:sp>
    </p:spTree>
    <p:extLst>
      <p:ext uri="{BB962C8B-B14F-4D97-AF65-F5344CB8AC3E}">
        <p14:creationId xmlns:p14="http://schemas.microsoft.com/office/powerpoint/2010/main" val="546895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Candidates</a:t>
            </a:r>
          </a:p>
        </p:txBody>
      </p:sp>
      <p:sp>
        <p:nvSpPr>
          <p:cNvPr id="4" name="Text Box 5"/>
          <p:cNvSpPr txBox="1">
            <a:spLocks noChangeArrowheads="1"/>
          </p:cNvSpPr>
          <p:nvPr/>
        </p:nvSpPr>
        <p:spPr bwMode="auto">
          <a:xfrm>
            <a:off x="381000" y="1524000"/>
            <a:ext cx="8382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tabLst>
                <a:tab pos="5605463" algn="l"/>
              </a:tabLst>
              <a:defRPr>
                <a:solidFill>
                  <a:schemeClr val="tx1"/>
                </a:solidFill>
                <a:latin typeface="Arial" charset="0"/>
              </a:defRPr>
            </a:lvl1pPr>
            <a:lvl2pPr marL="742950" indent="-285750" eaLnBrk="0" hangingPunct="0">
              <a:tabLst>
                <a:tab pos="5605463" algn="l"/>
              </a:tabLst>
              <a:defRPr>
                <a:solidFill>
                  <a:schemeClr val="tx1"/>
                </a:solidFill>
                <a:latin typeface="Arial" charset="0"/>
              </a:defRPr>
            </a:lvl2pPr>
            <a:lvl3pPr marL="1143000" indent="-228600" eaLnBrk="0" hangingPunct="0">
              <a:tabLst>
                <a:tab pos="5605463" algn="l"/>
              </a:tabLst>
              <a:defRPr>
                <a:solidFill>
                  <a:schemeClr val="tx1"/>
                </a:solidFill>
                <a:latin typeface="Arial" charset="0"/>
              </a:defRPr>
            </a:lvl3pPr>
            <a:lvl4pPr marL="1600200" indent="-228600" eaLnBrk="0" hangingPunct="0">
              <a:tabLst>
                <a:tab pos="5605463" algn="l"/>
              </a:tabLst>
              <a:defRPr>
                <a:solidFill>
                  <a:schemeClr val="tx1"/>
                </a:solidFill>
                <a:latin typeface="Arial" charset="0"/>
              </a:defRPr>
            </a:lvl4pPr>
            <a:lvl5pPr marL="2057400" indent="-228600" eaLnBrk="0" hangingPunct="0">
              <a:tabLst>
                <a:tab pos="5605463" algn="l"/>
              </a:tabLst>
              <a:defRPr>
                <a:solidFill>
                  <a:schemeClr val="tx1"/>
                </a:solidFill>
                <a:latin typeface="Arial" charset="0"/>
              </a:defRPr>
            </a:lvl5pPr>
            <a:lvl6pPr marL="2514600" indent="-228600" eaLnBrk="0" fontAlgn="base" hangingPunct="0">
              <a:spcBef>
                <a:spcPct val="0"/>
              </a:spcBef>
              <a:spcAft>
                <a:spcPct val="0"/>
              </a:spcAft>
              <a:tabLst>
                <a:tab pos="5605463" algn="l"/>
              </a:tabLst>
              <a:defRPr>
                <a:solidFill>
                  <a:schemeClr val="tx1"/>
                </a:solidFill>
                <a:latin typeface="Arial" charset="0"/>
              </a:defRPr>
            </a:lvl6pPr>
            <a:lvl7pPr marL="2971800" indent="-228600" eaLnBrk="0" fontAlgn="base" hangingPunct="0">
              <a:spcBef>
                <a:spcPct val="0"/>
              </a:spcBef>
              <a:spcAft>
                <a:spcPct val="0"/>
              </a:spcAft>
              <a:tabLst>
                <a:tab pos="5605463" algn="l"/>
              </a:tabLst>
              <a:defRPr>
                <a:solidFill>
                  <a:schemeClr val="tx1"/>
                </a:solidFill>
                <a:latin typeface="Arial" charset="0"/>
              </a:defRPr>
            </a:lvl7pPr>
            <a:lvl8pPr marL="3429000" indent="-228600" eaLnBrk="0" fontAlgn="base" hangingPunct="0">
              <a:spcBef>
                <a:spcPct val="0"/>
              </a:spcBef>
              <a:spcAft>
                <a:spcPct val="0"/>
              </a:spcAft>
              <a:tabLst>
                <a:tab pos="5605463" algn="l"/>
              </a:tabLst>
              <a:defRPr>
                <a:solidFill>
                  <a:schemeClr val="tx1"/>
                </a:solidFill>
                <a:latin typeface="Arial" charset="0"/>
              </a:defRPr>
            </a:lvl8pPr>
            <a:lvl9pPr marL="3886200" indent="-228600" eaLnBrk="0" fontAlgn="base" hangingPunct="0">
              <a:spcBef>
                <a:spcPct val="0"/>
              </a:spcBef>
              <a:spcAft>
                <a:spcPct val="0"/>
              </a:spcAft>
              <a:tabLst>
                <a:tab pos="5605463" algn="l"/>
              </a:tabLst>
              <a:defRPr>
                <a:solidFill>
                  <a:schemeClr val="tx1"/>
                </a:solidFill>
                <a:latin typeface="Arial" charset="0"/>
              </a:defRPr>
            </a:lvl9pPr>
          </a:lstStyle>
          <a:p>
            <a:pPr marL="457200" indent="-457200" eaLnBrk="1" hangingPunct="1">
              <a:spcBef>
                <a:spcPct val="50000"/>
              </a:spcBef>
              <a:buFontTx/>
              <a:buAutoNum type="arabicPeriod"/>
            </a:pPr>
            <a:r>
              <a:rPr lang="en-US" sz="2000" dirty="0"/>
              <a:t>VP of Events - Open</a:t>
            </a:r>
          </a:p>
          <a:p>
            <a:pPr marL="457200" indent="-457200" eaLnBrk="1" hangingPunct="1">
              <a:spcBef>
                <a:spcPct val="50000"/>
              </a:spcBef>
              <a:buAutoNum type="arabicPeriod"/>
            </a:pPr>
            <a:r>
              <a:rPr lang="en-US" sz="2000" dirty="0"/>
              <a:t>VP of Finance – Cheri Schettl</a:t>
            </a:r>
          </a:p>
          <a:p>
            <a:pPr marL="457200" indent="-457200" eaLnBrk="1" hangingPunct="1">
              <a:spcBef>
                <a:spcPct val="50000"/>
              </a:spcBef>
              <a:buAutoNum type="arabicPeriod"/>
            </a:pPr>
            <a:r>
              <a:rPr lang="en-US" sz="2000" dirty="0"/>
              <a:t>VP of Technology and Communication – Open </a:t>
            </a:r>
          </a:p>
        </p:txBody>
      </p:sp>
    </p:spTree>
    <p:extLst>
      <p:ext uri="{BB962C8B-B14F-4D97-AF65-F5344CB8AC3E}">
        <p14:creationId xmlns:p14="http://schemas.microsoft.com/office/powerpoint/2010/main" val="4260409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dmin Doc Type" ma:contentTypeID="0x0101008132DF8977A5434D8A9408C7585BE4510089F5BDC96D7F3D4EA5F17ECB4E49F626" ma:contentTypeVersion="3" ma:contentTypeDescription="Specialized for Administration doc library" ma:contentTypeScope="" ma:versionID="b4ac0703a0ff5274502154a981ea414b">
  <xsd:schema xmlns:xsd="http://www.w3.org/2001/XMLSchema" xmlns:p="http://schemas.microsoft.com/office/2006/metadata/properties" xmlns:ns2="d761d409-43af-45c7-a40b-3fe6d63e1b76" targetNamespace="http://schemas.microsoft.com/office/2006/metadata/properties" ma:root="true" ma:fieldsID="1056c2165339054563d984df135c0118" ns2:_="">
    <xsd:import namespace="d761d409-43af-45c7-a40b-3fe6d63e1b76"/>
    <xsd:element name="properties">
      <xsd:complexType>
        <xsd:sequence>
          <xsd:element name="documentManagement">
            <xsd:complexType>
              <xsd:all>
                <xsd:element ref="ns2:Current"/>
                <xsd:element ref="ns2:Admin_x0020_Group" minOccurs="0"/>
              </xsd:all>
            </xsd:complexType>
          </xsd:element>
        </xsd:sequence>
      </xsd:complexType>
    </xsd:element>
  </xsd:schema>
  <xsd:schema xmlns:xsd="http://www.w3.org/2001/XMLSchema" xmlns:dms="http://schemas.microsoft.com/office/2006/documentManagement/types" targetNamespace="d761d409-43af-45c7-a40b-3fe6d63e1b76" elementFormDefault="qualified">
    <xsd:import namespace="http://schemas.microsoft.com/office/2006/documentManagement/types"/>
    <xsd:element name="Current" ma:index="8" ma:displayName="Current" ma:default="Current" ma:format="Dropdown" ma:internalName="Current" ma:readOnly="false">
      <xsd:simpleType>
        <xsd:restriction base="dms:Choice">
          <xsd:enumeration value="Current"/>
          <xsd:enumeration value="Archive"/>
        </xsd:restriction>
      </xsd:simpleType>
    </xsd:element>
    <xsd:element name="Admin_x0020_Group" ma:index="9" nillable="true" ma:displayName="Admin Group" ma:default="Chapter Communications" ma:format="Dropdown" ma:internalName="Admin_x0020_Group">
      <xsd:simpleType>
        <xsd:union memberTypes="dms:Text">
          <xsd:simpleType>
            <xsd:restriction base="dms:Choice">
              <xsd:enumeration value="Chapter Communications"/>
              <xsd:enumeration value="Chapter Promotional Items"/>
              <xsd:enumeration value="Insurance"/>
              <xsd:enumeration value="Legal or IIBA® Documents"/>
              <xsd:enumeration value="Miscellaneous"/>
              <xsd:enumeration value="Official Record"/>
              <xsd:enumeration value="Policy Manual"/>
              <xsd:enumeration value="Templates"/>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Admin_x0020_Group xmlns="d761d409-43af-45c7-a40b-3fe6d63e1b76">Chapter Communications</Admin_x0020_Group>
    <Current xmlns="d761d409-43af-45c7-a40b-3fe6d63e1b76">Current</Current>
  </documentManagement>
</p:properties>
</file>

<file path=customXml/itemProps1.xml><?xml version="1.0" encoding="utf-8"?>
<ds:datastoreItem xmlns:ds="http://schemas.openxmlformats.org/officeDocument/2006/customXml" ds:itemID="{5A4F0F84-EBAF-4ECF-BC03-1F4B7309DD9F}">
  <ds:schemaRefs>
    <ds:schemaRef ds:uri="http://schemas.microsoft.com/sharepoint/v3/contenttype/forms"/>
  </ds:schemaRefs>
</ds:datastoreItem>
</file>

<file path=customXml/itemProps2.xml><?xml version="1.0" encoding="utf-8"?>
<ds:datastoreItem xmlns:ds="http://schemas.openxmlformats.org/officeDocument/2006/customXml" ds:itemID="{00D407B6-1A90-4E77-8CB3-53C8E553BF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61d409-43af-45c7-a40b-3fe6d63e1b7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FBD484C-7C31-476F-854C-3FBF221BDF05}">
  <ds:schemaRefs>
    <ds:schemaRef ds:uri="http://schemas.microsoft.com/office/2006/metadata/longProperties"/>
  </ds:schemaRefs>
</ds:datastoreItem>
</file>

<file path=customXml/itemProps4.xml><?xml version="1.0" encoding="utf-8"?>
<ds:datastoreItem xmlns:ds="http://schemas.openxmlformats.org/officeDocument/2006/customXml" ds:itemID="{537EBFE0-7331-44AA-B7C5-B08DA234A6A2}">
  <ds:schemaRefs>
    <ds:schemaRef ds:uri="http://schemas.microsoft.com/office/2006/metadata/properties"/>
    <ds:schemaRef ds:uri="d761d409-43af-45c7-a40b-3fe6d63e1b76"/>
  </ds:schemaRefs>
</ds:datastoreItem>
</file>

<file path=docProps/app.xml><?xml version="1.0" encoding="utf-8"?>
<Properties xmlns="http://schemas.openxmlformats.org/officeDocument/2006/extended-properties" xmlns:vt="http://schemas.openxmlformats.org/officeDocument/2006/docPropsVTypes">
  <TotalTime>8154</TotalTime>
  <Words>863</Words>
  <Application>Microsoft Office PowerPoint</Application>
  <PresentationFormat>On-screen Show (4:3)</PresentationFormat>
  <Paragraphs>114</Paragraphs>
  <Slides>17</Slides>
  <Notes>2</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17</vt:i4>
      </vt:variant>
    </vt:vector>
  </HeadingPairs>
  <TitlesOfParts>
    <vt:vector size="26" baseType="lpstr">
      <vt:lpstr>Arial</vt:lpstr>
      <vt:lpstr>Calibri</vt:lpstr>
      <vt:lpstr>Roboto</vt:lpstr>
      <vt:lpstr>Tahoma</vt:lpstr>
      <vt:lpstr>Wingdings</vt:lpstr>
      <vt:lpstr>Office Theme</vt:lpstr>
      <vt:lpstr>1_Office Theme</vt:lpstr>
      <vt:lpstr>2_Office Theme</vt:lpstr>
      <vt:lpstr>Visio</vt:lpstr>
      <vt:lpstr>Welcome 2022 IIBA NEW Annual General Meeting</vt:lpstr>
      <vt:lpstr>PowerPoint Presentation</vt:lpstr>
      <vt:lpstr>Upcoming Chapter Meetings</vt:lpstr>
      <vt:lpstr>House keeping items</vt:lpstr>
      <vt:lpstr>Speaker</vt:lpstr>
      <vt:lpstr>2021 Board of Directors</vt:lpstr>
      <vt:lpstr>Board Benefits</vt:lpstr>
      <vt:lpstr>Board Elections</vt:lpstr>
      <vt:lpstr>Board Candidates</vt:lpstr>
      <vt:lpstr>Candidate Bios - Cheri Schettl</vt:lpstr>
      <vt:lpstr>Time to Vote!</vt:lpstr>
      <vt:lpstr>Election Results</vt:lpstr>
      <vt:lpstr>Recap of 2021 and Glimpse into 2022</vt:lpstr>
      <vt:lpstr>Financial Highlights 2021</vt:lpstr>
      <vt:lpstr>2022 Strategy</vt:lpstr>
      <vt:lpstr>What’s ahead</vt:lpstr>
      <vt:lpstr>Closing Remarks</vt:lpstr>
    </vt:vector>
  </TitlesOfParts>
  <Company>Wedgee Productions, 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Chad Wege</dc:creator>
  <cp:keywords/>
  <dc:description/>
  <cp:lastModifiedBy>Tammy Miller</cp:lastModifiedBy>
  <cp:revision>340</cp:revision>
  <dcterms:created xsi:type="dcterms:W3CDTF">2009-05-16T23:07:07Z</dcterms:created>
  <dcterms:modified xsi:type="dcterms:W3CDTF">2022-02-17T14:22:22Z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ddDocumentEventProcessedFirstTime">
    <vt:lpwstr>True</vt:lpwstr>
  </property>
  <property fmtid="{D5CDD505-2E9C-101B-9397-08002B2CF9AE}" pid="3" name="AddDocumentEventProcessedFileUniqueId">
    <vt:lpwstr>4eb84c89-d9db-4992-84a9-04d56f972b64</vt:lpwstr>
  </property>
  <property fmtid="{D5CDD505-2E9C-101B-9397-08002B2CF9AE}" pid="4" name="LastObjectUpdateEventProcessedVersion">
    <vt:lpwstr>4.0</vt:lpwstr>
  </property>
  <property fmtid="{D5CDD505-2E9C-101B-9397-08002B2CF9AE}" pid="5" name="Subject">
    <vt:lpwstr/>
  </property>
  <property fmtid="{D5CDD505-2E9C-101B-9397-08002B2CF9AE}" pid="6" name="Keywords">
    <vt:lpwstr/>
  </property>
  <property fmtid="{D5CDD505-2E9C-101B-9397-08002B2CF9AE}" pid="7" name="_Author">
    <vt:lpwstr>Chad Wege</vt:lpwstr>
  </property>
  <property fmtid="{D5CDD505-2E9C-101B-9397-08002B2CF9AE}" pid="8" name="_Category">
    <vt:lpwstr/>
  </property>
  <property fmtid="{D5CDD505-2E9C-101B-9397-08002B2CF9AE}" pid="9" name="Slides">
    <vt:lpwstr>17</vt:lpwstr>
  </property>
  <property fmtid="{D5CDD505-2E9C-101B-9397-08002B2CF9AE}" pid="10" name="Categories">
    <vt:lpwstr/>
  </property>
  <property fmtid="{D5CDD505-2E9C-101B-9397-08002B2CF9AE}" pid="11" name="Approval Level">
    <vt:lpwstr/>
  </property>
  <property fmtid="{D5CDD505-2E9C-101B-9397-08002B2CF9AE}" pid="12" name="_Comments">
    <vt:lpwstr/>
  </property>
  <property fmtid="{D5CDD505-2E9C-101B-9397-08002B2CF9AE}" pid="13" name="Assigned To">
    <vt:lpwstr/>
  </property>
  <property fmtid="{D5CDD505-2E9C-101B-9397-08002B2CF9AE}" pid="14" name="AddDocumentEventProcessedId">
    <vt:lpwstr>0de78bb4-ae41-4025-a5fd-a01cd4655ed0</vt:lpwstr>
  </property>
  <property fmtid="{D5CDD505-2E9C-101B-9397-08002B2CF9AE}" pid="15" name="AutoVersionDisabled">
    <vt:lpwstr>0</vt:lpwstr>
  </property>
  <property fmtid="{D5CDD505-2E9C-101B-9397-08002B2CF9AE}" pid="16" name="ItemType">
    <vt:lpwstr>1</vt:lpwstr>
  </property>
  <property fmtid="{D5CDD505-2E9C-101B-9397-08002B2CF9AE}" pid="17" name="Order">
    <vt:lpwstr/>
  </property>
  <property fmtid="{D5CDD505-2E9C-101B-9397-08002B2CF9AE}" pid="18" name="MetaInfo">
    <vt:lpwstr/>
  </property>
  <property fmtid="{D5CDD505-2E9C-101B-9397-08002B2CF9AE}" pid="19" name="Description">
    <vt:lpwstr/>
  </property>
  <property fmtid="{D5CDD505-2E9C-101B-9397-08002B2CF9AE}" pid="20" name="ContentTypeId">
    <vt:lpwstr>0x0101008132DF8977A5434D8A9408C7585BE4510089F5BDC96D7F3D4EA5F17ECB4E49F626</vt:lpwstr>
  </property>
  <property fmtid="{D5CDD505-2E9C-101B-9397-08002B2CF9AE}" pid="21" name="TemplateUrl">
    <vt:lpwstr/>
  </property>
  <property fmtid="{D5CDD505-2E9C-101B-9397-08002B2CF9AE}" pid="22" name="xd_Signature">
    <vt:bool>false</vt:bool>
  </property>
  <property fmtid="{D5CDD505-2E9C-101B-9397-08002B2CF9AE}" pid="23" name="xd_ProgID">
    <vt:lpwstr/>
  </property>
  <property fmtid="{D5CDD505-2E9C-101B-9397-08002B2CF9AE}" pid="24" name="TitusGUID">
    <vt:lpwstr>a91ceb22-aae1-4a28-ab61-3f3516680421</vt:lpwstr>
  </property>
  <property fmtid="{D5CDD505-2E9C-101B-9397-08002B2CF9AE}" pid="25" name="OshkoshCorporationClassification">
    <vt:lpwstr>Unrestricted</vt:lpwstr>
  </property>
  <property fmtid="{D5CDD505-2E9C-101B-9397-08002B2CF9AE}" pid="26" name="OshkoshCorporationVisual Marking">
    <vt:lpwstr>NO</vt:lpwstr>
  </property>
  <property fmtid="{D5CDD505-2E9C-101B-9397-08002B2CF9AE}" pid="27" name="MSIP_Label_ff462120-e871-4f1d-84ea-7289b5fdd404_Enabled">
    <vt:lpwstr>true</vt:lpwstr>
  </property>
  <property fmtid="{D5CDD505-2E9C-101B-9397-08002B2CF9AE}" pid="28" name="MSIP_Label_ff462120-e871-4f1d-84ea-7289b5fdd404_SetDate">
    <vt:lpwstr>2022-02-17T14:21:54Z</vt:lpwstr>
  </property>
  <property fmtid="{D5CDD505-2E9C-101B-9397-08002B2CF9AE}" pid="29" name="MSIP_Label_ff462120-e871-4f1d-84ea-7289b5fdd404_Method">
    <vt:lpwstr>Standard</vt:lpwstr>
  </property>
  <property fmtid="{D5CDD505-2E9C-101B-9397-08002B2CF9AE}" pid="30" name="MSIP_Label_ff462120-e871-4f1d-84ea-7289b5fdd404_Name">
    <vt:lpwstr>Restricted - Visual Marking - YES</vt:lpwstr>
  </property>
  <property fmtid="{D5CDD505-2E9C-101B-9397-08002B2CF9AE}" pid="31" name="MSIP_Label_ff462120-e871-4f1d-84ea-7289b5fdd404_SiteId">
    <vt:lpwstr>a84d585b-574d-4eb7-be2a-eaea93ef7b1f</vt:lpwstr>
  </property>
  <property fmtid="{D5CDD505-2E9C-101B-9397-08002B2CF9AE}" pid="32" name="MSIP_Label_ff462120-e871-4f1d-84ea-7289b5fdd404_ActionId">
    <vt:lpwstr>b7620016-be6c-4344-bcea-2565520aba91</vt:lpwstr>
  </property>
  <property fmtid="{D5CDD505-2E9C-101B-9397-08002B2CF9AE}" pid="33" name="MSIP_Label_ff462120-e871-4f1d-84ea-7289b5fdd404_ContentBits">
    <vt:lpwstr>1</vt:lpwstr>
  </property>
</Properties>
</file>