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269" r:id="rId6"/>
    <p:sldId id="313" r:id="rId7"/>
    <p:sldId id="314" r:id="rId8"/>
    <p:sldId id="342" r:id="rId9"/>
    <p:sldId id="315" r:id="rId10"/>
    <p:sldId id="352" r:id="rId11"/>
    <p:sldId id="345" r:id="rId12"/>
    <p:sldId id="341" r:id="rId13"/>
    <p:sldId id="344" r:id="rId14"/>
    <p:sldId id="353" r:id="rId15"/>
    <p:sldId id="348" r:id="rId16"/>
    <p:sldId id="349" r:id="rId17"/>
    <p:sldId id="350" r:id="rId18"/>
    <p:sldId id="351" r:id="rId19"/>
    <p:sldId id="296" r:id="rId20"/>
    <p:sldId id="34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937E5F"/>
    <a:srgbClr val="C8C592"/>
    <a:srgbClr val="48586C"/>
    <a:srgbClr val="6A7854"/>
    <a:srgbClr val="C3C6A6"/>
    <a:srgbClr val="A8A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4610" autoAdjust="0"/>
  </p:normalViewPr>
  <p:slideViewPr>
    <p:cSldViewPr>
      <p:cViewPr>
        <p:scale>
          <a:sx n="106" d="100"/>
          <a:sy n="106" d="100"/>
        </p:scale>
        <p:origin x="-10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-1008" y="7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D018FEA-A364-4153-9997-7536274405FD}" type="datetimeFigureOut">
              <a:rPr lang="en-US"/>
              <a:pPr>
                <a:defRPr/>
              </a:pPr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286E878-5930-438C-8028-C5DE2B553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5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6E878-5930-438C-8028-C5DE2B5530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5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6E878-5930-438C-8028-C5DE2B5530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6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6E878-5930-438C-8028-C5DE2B5530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7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6243638"/>
            <a:ext cx="9144000" cy="614362"/>
          </a:xfrm>
          <a:prstGeom prst="rect">
            <a:avLst/>
          </a:prstGeom>
          <a:solidFill>
            <a:srgbClr val="937E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400800"/>
            <a:ext cx="86868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www.iibanew.org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305800" y="6356350"/>
            <a:ext cx="6858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63D05C25-CFA8-4952-B981-4ED734ECA317}" type="slidenum">
              <a:rPr lang="en-US" sz="1200">
                <a:solidFill>
                  <a:srgbClr val="F2F2F2"/>
                </a:solidFill>
              </a:rPr>
              <a:pPr algn="r" eaLnBrk="1" hangingPunct="1">
                <a:defRPr/>
              </a:pPr>
              <a:t>‹#›</a:t>
            </a:fld>
            <a:endParaRPr lang="en-US" sz="1200">
              <a:solidFill>
                <a:srgbClr val="F2F2F2"/>
              </a:solidFill>
            </a:endParaRPr>
          </a:p>
        </p:txBody>
      </p:sp>
      <p:pic>
        <p:nvPicPr>
          <p:cNvPr id="5" name="Picture 14" descr="IIBA-logo-reg_WHI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89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8538" y="6324600"/>
            <a:ext cx="2201862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Northeast Wisconsin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</a:t>
            </a:r>
          </a:p>
        </p:txBody>
      </p:sp>
      <p:pic>
        <p:nvPicPr>
          <p:cNvPr id="7" name="Picture 7" descr="IIBA-logo_NE-Wis_WHITE_we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8" y="228600"/>
            <a:ext cx="41290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1068388"/>
          </a:xfrm>
          <a:prstGeom prst="rect">
            <a:avLst/>
          </a:prstGeom>
          <a:solidFill>
            <a:srgbClr val="9C87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0" y="1133475"/>
            <a:ext cx="2286000" cy="228600"/>
          </a:xfrm>
          <a:prstGeom prst="rect">
            <a:avLst/>
          </a:prstGeom>
          <a:solidFill>
            <a:srgbClr val="72624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2335213" y="1133475"/>
            <a:ext cx="6810375" cy="228600"/>
          </a:xfrm>
          <a:prstGeom prst="rect">
            <a:avLst/>
          </a:prstGeom>
          <a:solidFill>
            <a:srgbClr val="6A78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0" y="6243638"/>
            <a:ext cx="9144000" cy="614362"/>
          </a:xfrm>
          <a:prstGeom prst="rect">
            <a:avLst/>
          </a:prstGeom>
          <a:solidFill>
            <a:srgbClr val="937E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400800"/>
            <a:ext cx="91440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www.iibanew.org</a:t>
            </a:r>
          </a:p>
        </p:txBody>
      </p:sp>
      <p:pic>
        <p:nvPicPr>
          <p:cNvPr id="13" name="Picture 18" descr="IIBA-logo_NE-Wis_WHIT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5943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2F2F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886606-9D2D-4843-B34A-8ACA8CC53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243638"/>
            <a:ext cx="9144000" cy="614362"/>
          </a:xfrm>
          <a:prstGeom prst="rect">
            <a:avLst/>
          </a:prstGeom>
          <a:solidFill>
            <a:srgbClr val="937E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86868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www.iibanew.org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305800" y="6356350"/>
            <a:ext cx="6858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BE81DEF-B48C-40FA-A8E2-6FECC625CCA6}" type="slidenum">
              <a:rPr lang="en-US" sz="1200">
                <a:solidFill>
                  <a:srgbClr val="F2F2F2"/>
                </a:solidFill>
              </a:rPr>
              <a:pPr algn="r" eaLnBrk="1" hangingPunct="1">
                <a:defRPr/>
              </a:pPr>
              <a:t>‹#›</a:t>
            </a:fld>
            <a:endParaRPr lang="en-US" sz="1200">
              <a:solidFill>
                <a:srgbClr val="F2F2F2"/>
              </a:solidFill>
            </a:endParaRPr>
          </a:p>
        </p:txBody>
      </p:sp>
      <p:pic>
        <p:nvPicPr>
          <p:cNvPr id="7" name="Picture 7" descr="IIBA-logo_NE-Wis_WHITE_we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8" y="228600"/>
            <a:ext cx="41290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4858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sp>
        <p:nvSpPr>
          <p:cNvPr id="9" name="Rectangle 16"/>
          <p:cNvSpPr>
            <a:spLocks noChangeArrowheads="1"/>
          </p:cNvSpPr>
          <p:nvPr userDrawn="1"/>
        </p:nvSpPr>
        <p:spPr bwMode="auto">
          <a:xfrm>
            <a:off x="1588" y="5978525"/>
            <a:ext cx="2286000" cy="228600"/>
          </a:xfrm>
          <a:prstGeom prst="rect">
            <a:avLst/>
          </a:prstGeom>
          <a:solidFill>
            <a:srgbClr val="4858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2336800" y="5978525"/>
            <a:ext cx="6810375" cy="228600"/>
          </a:xfrm>
          <a:prstGeom prst="rect">
            <a:avLst/>
          </a:prstGeom>
          <a:solidFill>
            <a:srgbClr val="C8C5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pic>
        <p:nvPicPr>
          <p:cNvPr id="11" name="Picture 14" descr="IIBA-logo_NE-Wis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24600"/>
            <a:ext cx="3352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6A7854"/>
          </a:solidFill>
        </p:spPr>
        <p:txBody>
          <a:bodyPr anchor="ctr"/>
          <a:lstStyle>
            <a:lvl1pPr marL="457200" indent="0" algn="l">
              <a:defRPr sz="4000" baseline="0">
                <a:solidFill>
                  <a:srgbClr val="C8C5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Wingdings" pitchFamily="2" charset="2"/>
              <a:buChar char="Ø"/>
              <a:defRPr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v"/>
              <a:defRPr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3733800" y="6243638"/>
            <a:ext cx="5410199" cy="614362"/>
          </a:xfrm>
          <a:prstGeom prst="rect">
            <a:avLst/>
          </a:prstGeom>
          <a:solidFill>
            <a:srgbClr val="203E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latin typeface="Calibri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203E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latin typeface="Calibri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5978525"/>
            <a:ext cx="9147175" cy="228600"/>
          </a:xfrm>
          <a:prstGeom prst="rect">
            <a:avLst/>
          </a:prstGeom>
          <a:solidFill>
            <a:srgbClr val="F57B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6A645E"/>
          </a:solidFill>
        </p:spPr>
        <p:txBody>
          <a:bodyPr anchor="ctr"/>
          <a:lstStyle>
            <a:lvl1pPr marL="457200" indent="0" algn="l">
              <a:defRPr sz="3600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Wingdings" pitchFamily="2" charset="2"/>
              <a:buChar char="Ø"/>
              <a:defRPr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v"/>
              <a:defRPr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06301"/>
            <a:ext cx="3447014" cy="46528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91200" y="63615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iibanew.org</a:t>
            </a:r>
          </a:p>
        </p:txBody>
      </p:sp>
    </p:spTree>
    <p:extLst>
      <p:ext uri="{BB962C8B-B14F-4D97-AF65-F5344CB8AC3E}">
        <p14:creationId xmlns:p14="http://schemas.microsoft.com/office/powerpoint/2010/main" val="406835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3733800" y="6243638"/>
            <a:ext cx="5410199" cy="614362"/>
          </a:xfrm>
          <a:prstGeom prst="rect">
            <a:avLst/>
          </a:prstGeom>
          <a:solidFill>
            <a:srgbClr val="203E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latin typeface="Calibri" pitchFamily="34" charset="0"/>
            </a:endParaRP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203E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latin typeface="Calibri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auto">
          <a:xfrm>
            <a:off x="0" y="5978525"/>
            <a:ext cx="9147175" cy="228600"/>
          </a:xfrm>
          <a:prstGeom prst="rect">
            <a:avLst/>
          </a:prstGeom>
          <a:solidFill>
            <a:srgbClr val="F57B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  <a:solidFill>
            <a:srgbClr val="6A645E"/>
          </a:solidFill>
        </p:spPr>
        <p:txBody>
          <a:bodyPr anchor="ctr"/>
          <a:lstStyle>
            <a:lvl1pPr marL="457200" indent="0" algn="l">
              <a:defRPr sz="3600" baseline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Wingdings" pitchFamily="2" charset="2"/>
              <a:buChar char="Ø"/>
              <a:defRPr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v"/>
              <a:defRPr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06301"/>
            <a:ext cx="3447014" cy="46528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791200" y="63615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iibanew.org</a:t>
            </a:r>
          </a:p>
        </p:txBody>
      </p:sp>
    </p:spTree>
    <p:extLst>
      <p:ext uri="{BB962C8B-B14F-4D97-AF65-F5344CB8AC3E}">
        <p14:creationId xmlns:p14="http://schemas.microsoft.com/office/powerpoint/2010/main" val="127217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243638"/>
            <a:ext cx="9144000" cy="614362"/>
          </a:xfrm>
          <a:prstGeom prst="rect">
            <a:avLst/>
          </a:prstGeom>
          <a:solidFill>
            <a:srgbClr val="937E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Calibri" pitchFamily="34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400800"/>
            <a:ext cx="8229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www.iibanew.org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305800" y="6356350"/>
            <a:ext cx="6858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7813FB2-EF66-49BA-9888-A59B8C0503AC}" type="slidenum">
              <a:rPr lang="en-US" sz="1200">
                <a:solidFill>
                  <a:srgbClr val="F2F2F2"/>
                </a:solidFill>
              </a:rPr>
              <a:pPr algn="r" eaLnBrk="1" hangingPunct="1">
                <a:defRPr/>
              </a:pPr>
              <a:t>‹#›</a:t>
            </a:fld>
            <a:endParaRPr lang="en-US" sz="1200">
              <a:solidFill>
                <a:srgbClr val="F2F2F2"/>
              </a:solidFill>
            </a:endParaRPr>
          </a:p>
        </p:txBody>
      </p:sp>
      <p:pic>
        <p:nvPicPr>
          <p:cNvPr id="1030" name="Picture 7" descr="IIBA-logo_NE-Wis_WHITE_we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8" y="228600"/>
            <a:ext cx="41290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IIBA-logo_NE-Wis_WHIT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324600"/>
            <a:ext cx="3352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hyperlink" Target="http://www.oshkoshdefense.com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hyperlink" Target="http://praxilient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ibadd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47800"/>
            <a:ext cx="9144000" cy="838200"/>
          </a:xfrm>
          <a:prstGeom prst="rect">
            <a:avLst/>
          </a:prstGeom>
          <a:solidFill>
            <a:srgbClr val="C8C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 sz="3200" dirty="0"/>
              <a:t>Welcome Chapter Members!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66182"/>
              </p:ext>
            </p:extLst>
          </p:nvPr>
        </p:nvGraphicFramePr>
        <p:xfrm>
          <a:off x="1284362" y="2743200"/>
          <a:ext cx="6629400" cy="296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200"/>
                <a:gridCol w="2959100"/>
                <a:gridCol w="23241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Activity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Presenter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5:30 - 6:00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Registration &amp; Networking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6:00 - 6:30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Dinner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6:30 – 6:45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Chapter Bylaw Updates / Approval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Cheri Schettl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6:45 – 7:00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Candidate Information / Elections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Fran Davis-Rentmeester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7:00 – 7:15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State of the Chapter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Angie Buchholz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7:15 - 7:45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Mind over Matter </a:t>
                      </a:r>
                      <a:r>
                        <a:rPr lang="en-US" sz="1400" dirty="0">
                          <a:effectLst/>
                        </a:rPr>
                        <a:t>– Fabulous Prizes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Angie </a:t>
                      </a:r>
                      <a:r>
                        <a:rPr lang="en-US" sz="1400" dirty="0" smtClean="0">
                          <a:effectLst/>
                        </a:rPr>
                        <a:t>Buchholz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7:45 – 8:00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Closing Remarks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Angie Buchholz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7300" y="2074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Sponsors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413138"/>
              </p:ext>
            </p:extLst>
          </p:nvPr>
        </p:nvGraphicFramePr>
        <p:xfrm>
          <a:off x="457200" y="1295400"/>
          <a:ext cx="8229600" cy="411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/>
                <a:gridCol w="6477000"/>
              </a:tblGrid>
              <a:tr h="102870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Platinum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Gold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Silver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Bronze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718" y="1447800"/>
            <a:ext cx="1904762" cy="761905"/>
          </a:xfrm>
          <a:prstGeom prst="rect">
            <a:avLst/>
          </a:prstGeom>
        </p:spPr>
      </p:pic>
      <p:pic>
        <p:nvPicPr>
          <p:cNvPr id="6" name="Picture 2" descr="sky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28" y="1447800"/>
            <a:ext cx="1648436" cy="7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raxilient bi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5664" y="2617065"/>
            <a:ext cx="2209800" cy="477318"/>
          </a:xfrm>
          <a:prstGeom prst="rect">
            <a:avLst/>
          </a:prstGeom>
          <a:noFill/>
        </p:spPr>
      </p:pic>
      <p:pic>
        <p:nvPicPr>
          <p:cNvPr id="8" name="Picture 7" descr="OshkoshDefense_bi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7928" y="2436624"/>
            <a:ext cx="1277744" cy="838200"/>
          </a:xfrm>
          <a:prstGeom prst="rect">
            <a:avLst/>
          </a:prstGeom>
          <a:noFill/>
        </p:spPr>
      </p:pic>
      <p:pic>
        <p:nvPicPr>
          <p:cNvPr id="9" name="Picture 4" descr="wibadd_r_state_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99618"/>
            <a:ext cx="838199" cy="9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27929" y="4724400"/>
            <a:ext cx="557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57B20"/>
                </a:solidFill>
              </a:rPr>
              <a:t>Multiple event venue and hospitality providers.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44" y="3508691"/>
            <a:ext cx="1754136" cy="57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34" y="3591604"/>
            <a:ext cx="1608493" cy="49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46" y="3458386"/>
            <a:ext cx="1981200" cy="67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Over Matter – Left vs Right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219200"/>
            <a:ext cx="637287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5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Over Matter – Mindsets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043613" cy="485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9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Over Matter – Game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43000"/>
            <a:ext cx="9104313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4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Over Matter – Game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219325" cy="360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14" y="1143000"/>
            <a:ext cx="1294986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143000"/>
            <a:ext cx="1681163" cy="255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135743"/>
            <a:ext cx="2210318" cy="488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35743"/>
            <a:ext cx="1905414" cy="488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82" y="3809999"/>
            <a:ext cx="1648506" cy="228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75" y="3577771"/>
            <a:ext cx="13382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1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6A785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/>
            <a:r>
              <a:rPr lang="en-US" sz="4000" dirty="0">
                <a:solidFill>
                  <a:srgbClr val="C8C592"/>
                </a:solidFill>
              </a:rPr>
              <a:t>WI BADD</a:t>
            </a:r>
            <a:r>
              <a:rPr lang="en-US" sz="4000">
                <a:solidFill>
                  <a:srgbClr val="C8C592"/>
                </a:solidFill>
              </a:rPr>
              <a:t>™ </a:t>
            </a:r>
            <a:r>
              <a:rPr lang="en-US" sz="4000" smtClean="0">
                <a:solidFill>
                  <a:srgbClr val="C8C592"/>
                </a:solidFill>
              </a:rPr>
              <a:t>2017</a:t>
            </a:r>
            <a:endParaRPr lang="en-US" sz="4000" dirty="0">
              <a:solidFill>
                <a:srgbClr val="C8C592"/>
              </a:solidFill>
            </a:endParaRPr>
          </a:p>
        </p:txBody>
      </p:sp>
      <p:sp>
        <p:nvSpPr>
          <p:cNvPr id="4" name="Rectangle 3"/>
          <p:cNvSpPr>
            <a:spLocks noRot="1" noChangeArrowheads="1"/>
          </p:cNvSpPr>
          <p:nvPr/>
        </p:nvSpPr>
        <p:spPr bwMode="auto">
          <a:xfrm>
            <a:off x="381000" y="1981200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b="1" dirty="0" smtClean="0">
                <a:cs typeface="+mn-cs"/>
              </a:rPr>
              <a:t>2017 </a:t>
            </a:r>
            <a:r>
              <a:rPr lang="en-US" sz="2000" b="1" dirty="0">
                <a:cs typeface="+mn-cs"/>
              </a:rPr>
              <a:t>Wisconsin Business Analyst Development Day (WI BADD™)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000" b="1" dirty="0"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500" dirty="0">
                <a:cs typeface="+mn-cs"/>
              </a:rPr>
              <a:t>WHEN:	Tuesday, May </a:t>
            </a:r>
            <a:r>
              <a:rPr lang="en-US" sz="1500" dirty="0" smtClean="0">
                <a:cs typeface="+mn-cs"/>
              </a:rPr>
              <a:t>9th</a:t>
            </a:r>
            <a:r>
              <a:rPr lang="en-US" sz="1500" dirty="0">
                <a:cs typeface="+mn-cs"/>
              </a:rPr>
              <a:t>, </a:t>
            </a:r>
            <a:r>
              <a:rPr lang="en-US" sz="1500" dirty="0" smtClean="0">
                <a:cs typeface="+mn-cs"/>
              </a:rPr>
              <a:t>2017</a:t>
            </a:r>
            <a:r>
              <a:rPr lang="en-US" sz="1500" dirty="0">
                <a:cs typeface="+mn-cs"/>
              </a:rPr>
              <a:t/>
            </a:r>
            <a:br>
              <a:rPr lang="en-US" sz="1500" dirty="0">
                <a:cs typeface="+mn-cs"/>
              </a:rPr>
            </a:br>
            <a:r>
              <a:rPr lang="en-US" sz="1500" dirty="0">
                <a:cs typeface="+mn-cs"/>
              </a:rPr>
              <a:t>		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500" dirty="0">
                <a:cs typeface="+mn-cs"/>
              </a:rPr>
              <a:t>WHERE:	Alliant Energy Center, Madison, Wisconsin</a:t>
            </a:r>
            <a:endParaRPr lang="en-US" sz="1500" u="sng" dirty="0"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500" u="sng" dirty="0"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500" dirty="0">
                <a:cs typeface="+mn-cs"/>
              </a:rPr>
              <a:t>WHO:		Business Analysts, Systems Analysts, QA Analysts, Managers,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500" dirty="0">
                <a:cs typeface="+mn-cs"/>
              </a:rPr>
              <a:t>			Project Managers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1500" dirty="0"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500" dirty="0">
                <a:cs typeface="+mn-cs"/>
              </a:rPr>
              <a:t>WHAT:	</a:t>
            </a:r>
            <a:r>
              <a:rPr lang="en-US" sz="1400" dirty="0">
                <a:cs typeface="+mn-cs"/>
              </a:rPr>
              <a:t>Development Tracks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cs typeface="+mn-cs"/>
              </a:rPr>
              <a:t>Earn continuing development units (CDU)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cs typeface="+mn-cs"/>
              </a:rPr>
              <a:t>Networking!!!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cs typeface="+mn-cs"/>
              </a:rPr>
              <a:t>Food, Fun and Awesome DOOR PRIZES!!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/>
            </a:pPr>
            <a:endParaRPr lang="en-US" sz="1400" dirty="0">
              <a:cs typeface="+mn-cs"/>
            </a:endParaRPr>
          </a:p>
          <a:p>
            <a:pPr marL="228600" indent="-228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cs typeface="+mn-cs"/>
              </a:rPr>
              <a:t>More information at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http://wibadd.org/</a:t>
            </a:r>
            <a:endParaRPr lang="en-US" sz="1400" dirty="0">
              <a:cs typeface="+mn-cs"/>
            </a:endParaRP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/>
            </a:pPr>
            <a:endParaRPr lang="en-US" sz="1400" dirty="0">
              <a:cs typeface="+mn-cs"/>
            </a:endParaRPr>
          </a:p>
        </p:txBody>
      </p:sp>
      <p:pic>
        <p:nvPicPr>
          <p:cNvPr id="5" name="Picture 4" descr="http://wibadd.org/templates/myhome-tg/images/logo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235" y="1248132"/>
            <a:ext cx="5943600" cy="55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Meeting</a:t>
            </a:r>
          </a:p>
          <a:p>
            <a:r>
              <a:rPr lang="en-US" dirty="0" smtClean="0"/>
              <a:t>Open Positions</a:t>
            </a:r>
          </a:p>
          <a:p>
            <a:r>
              <a:rPr lang="en-US" dirty="0" smtClean="0"/>
              <a:t>Drawing for large prize</a:t>
            </a:r>
          </a:p>
          <a:p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143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Benefits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457200" y="1295400"/>
            <a:ext cx="807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Board positions have full voting rights, an anticipated commitment of about 8-12 hours per month, and the following benefits: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2550855"/>
            <a:ext cx="8229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2000" dirty="0"/>
              <a:t>All chapter membership and meeting fees waived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/>
              <a:t>Exposure to leaders in the business analysis profession as well as in the local community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/>
              <a:t>Ability to provide direct input in development and governance of the Chapter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/>
              <a:t>Opportunity to build solid leadership skills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/>
              <a:t>Time counted toward volunteer hours for CBAP</a:t>
            </a:r>
            <a:r>
              <a:rPr lang="en-US" sz="2000" baseline="30000" dirty="0"/>
              <a:t>®</a:t>
            </a:r>
            <a:r>
              <a:rPr lang="en-US" sz="2000" dirty="0"/>
              <a:t> Recertification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26786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Elections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1439882"/>
            <a:ext cx="838200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5888" indent="-1588" eaLnBrk="1" hangingPunct="1"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Per Chapter Bylaws, board member elections are to be held each year at our Annual General Meeting</a:t>
            </a:r>
            <a:r>
              <a:rPr lang="en-US" sz="2000" dirty="0"/>
              <a:t>.  Board member terms are staggered so only some of the board members are elected each year.</a:t>
            </a:r>
          </a:p>
          <a:p>
            <a:pPr marL="457200" eaLnBrk="1" hangingPunct="1">
              <a:spcBef>
                <a:spcPts val="600"/>
              </a:spcBef>
            </a:pPr>
            <a:r>
              <a:rPr lang="en-US" sz="2000" dirty="0"/>
              <a:t>This year’s board member elections include</a:t>
            </a:r>
            <a:r>
              <a:rPr lang="en-US" sz="2000" dirty="0" smtClean="0"/>
              <a:t>:</a:t>
            </a:r>
          </a:p>
          <a:p>
            <a:pPr marL="457200" eaLnBrk="1" hangingPunct="1">
              <a:spcBef>
                <a:spcPts val="600"/>
              </a:spcBef>
            </a:pPr>
            <a:endParaRPr lang="en-US" sz="2000" dirty="0"/>
          </a:p>
          <a:p>
            <a:pPr marL="857250" lvl="1" indent="-457200" eaLnBrk="1" hangingPunct="1">
              <a:spcBef>
                <a:spcPts val="600"/>
              </a:spcBef>
              <a:buAutoNum type="arabicPeriod"/>
            </a:pPr>
            <a:r>
              <a:rPr lang="en-US" sz="2000" dirty="0" smtClean="0"/>
              <a:t>VP of Administration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VP of Education &amp; Certification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VP of Membership &amp; Sponsorship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VP of Strategy</a:t>
            </a: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Director of </a:t>
            </a:r>
            <a:r>
              <a:rPr lang="en-US" sz="2000" dirty="0" smtClean="0"/>
              <a:t>Accounting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Director of Technology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President-Elect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68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Bylaws – Updates and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Changes</a:t>
            </a:r>
          </a:p>
          <a:p>
            <a:pPr lvl="1"/>
            <a:r>
              <a:rPr lang="en-US" dirty="0" smtClean="0"/>
              <a:t>Removed redundancies</a:t>
            </a:r>
            <a:endParaRPr lang="en-US" dirty="0"/>
          </a:p>
          <a:p>
            <a:pPr lvl="1"/>
            <a:r>
              <a:rPr lang="en-US" dirty="0" smtClean="0"/>
              <a:t>Remove past president role</a:t>
            </a:r>
          </a:p>
          <a:p>
            <a:pPr lvl="1"/>
            <a:r>
              <a:rPr lang="en-US" dirty="0" smtClean="0"/>
              <a:t>Extend Presidency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Approval and 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Candidates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8382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054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1" dirty="0"/>
              <a:t>VP of Administration- </a:t>
            </a:r>
            <a:r>
              <a:rPr lang="en-US" sz="2000" dirty="0"/>
              <a:t>Bryan </a:t>
            </a:r>
            <a:r>
              <a:rPr lang="en-US" sz="2000" dirty="0" smtClean="0"/>
              <a:t>Moran</a:t>
            </a:r>
            <a:endParaRPr lang="en-US" sz="2000" b="1" dirty="0"/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b="1" dirty="0"/>
              <a:t>VP of Education &amp; </a:t>
            </a:r>
            <a:r>
              <a:rPr lang="en-US" sz="2000" b="1" dirty="0" smtClean="0"/>
              <a:t>Certification </a:t>
            </a:r>
            <a:r>
              <a:rPr lang="en-US" sz="2000" dirty="0" smtClean="0"/>
              <a:t>– </a:t>
            </a:r>
            <a:r>
              <a:rPr lang="en-US" sz="2000" dirty="0" smtClean="0"/>
              <a:t>Dmitri </a:t>
            </a:r>
            <a:r>
              <a:rPr lang="en-US" sz="2000" dirty="0" smtClean="0"/>
              <a:t>Martin</a:t>
            </a:r>
            <a:endParaRPr lang="en-US" sz="2000" dirty="0"/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b="1" dirty="0"/>
              <a:t>VP of Membership &amp; </a:t>
            </a:r>
            <a:r>
              <a:rPr lang="en-US" sz="2000" b="1" dirty="0" smtClean="0"/>
              <a:t>Sponsorship </a:t>
            </a:r>
            <a:r>
              <a:rPr lang="en-US" sz="2000" dirty="0" smtClean="0"/>
              <a:t>– Shelby </a:t>
            </a:r>
            <a:r>
              <a:rPr lang="en-US" sz="2000" dirty="0" err="1" smtClean="0"/>
              <a:t>Hujet</a:t>
            </a:r>
            <a:endParaRPr lang="en-US" sz="2000" dirty="0"/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b="1" dirty="0"/>
              <a:t>VP of </a:t>
            </a:r>
            <a:r>
              <a:rPr lang="en-US" sz="2000" b="1" dirty="0" smtClean="0"/>
              <a:t>Strategy </a:t>
            </a:r>
            <a:endParaRPr lang="en-US" sz="2000" dirty="0"/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b="1" dirty="0"/>
              <a:t>Director of Accounting</a:t>
            </a: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b="1" dirty="0"/>
              <a:t>Director of </a:t>
            </a:r>
            <a:r>
              <a:rPr lang="en-US" sz="2000" b="1" dirty="0" smtClean="0"/>
              <a:t>Technology – </a:t>
            </a:r>
            <a:r>
              <a:rPr lang="en-US" sz="2000" dirty="0" smtClean="0"/>
              <a:t>Shawn Diamond</a:t>
            </a:r>
            <a:endParaRPr lang="en-US" sz="2000" dirty="0"/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b="1" dirty="0" smtClean="0"/>
              <a:t>President-Elect </a:t>
            </a:r>
            <a:r>
              <a:rPr lang="en-US" sz="2000" dirty="0" smtClean="0"/>
              <a:t>– Chris </a:t>
            </a:r>
            <a:r>
              <a:rPr lang="en-US" sz="2000" dirty="0" smtClean="0"/>
              <a:t>Petersen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04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6A7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/>
            <a:r>
              <a:rPr lang="en-US" sz="4000" dirty="0">
                <a:solidFill>
                  <a:srgbClr val="C8C592"/>
                </a:solidFill>
                <a:cs typeface="Arial" charset="0"/>
              </a:rPr>
              <a:t>Financial Highlights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647700" y="1295400"/>
            <a:ext cx="7848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Total Assets as of 12/31/16 - $7,285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Total Revenue for the Twelve Months Ended 12/31/16 - $9,643; sponsorships (47%), meeting fees (26%), memberships (19%)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Total Expenses for the Twelve Months Ended 12/31/16 - $8,293; majority of expenses are for meetings and credit card processing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/>
              <a:t>Profit - $1,350; a significant increase over prior year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C592"/>
                </a:solidFill>
                <a:cs typeface="Arial" charset="0"/>
              </a:rPr>
              <a:t>Financial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3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6A785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ctr"/>
            <a:r>
              <a:rPr lang="en-US" sz="4000">
                <a:solidFill>
                  <a:srgbClr val="C8C592"/>
                </a:solidFill>
                <a:latin typeface="Calibri" pitchFamily="34" charset="0"/>
              </a:rPr>
              <a:t>2014 Objectives and Results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0" y="1143000"/>
            <a:ext cx="9144000" cy="495520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457200" indent="-457200">
              <a:spcBef>
                <a:spcPct val="25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sz="2000" dirty="0"/>
              <a:t>Increase Visibility </a:t>
            </a:r>
          </a:p>
          <a:p>
            <a:pPr marL="685800" lvl="1" indent="-228600">
              <a:spcBef>
                <a:spcPts val="1200"/>
              </a:spcBef>
              <a:buFont typeface="Arial" charset="0"/>
              <a:buChar char="•"/>
              <a:tabLst>
                <a:tab pos="463550" algn="l"/>
              </a:tabLst>
            </a:pPr>
            <a:r>
              <a:rPr lang="en-US" sz="2000" dirty="0"/>
              <a:t>Increase registration </a:t>
            </a:r>
            <a:r>
              <a:rPr lang="en-US" sz="2000" dirty="0" smtClean="0">
                <a:solidFill>
                  <a:srgbClr val="00B050"/>
                </a:solidFill>
              </a:rPr>
              <a:t>16</a:t>
            </a:r>
            <a:r>
              <a:rPr lang="en-US" sz="2000" b="1" dirty="0" smtClean="0">
                <a:solidFill>
                  <a:srgbClr val="00B050"/>
                </a:solidFill>
              </a:rPr>
              <a:t>% </a:t>
            </a:r>
            <a:r>
              <a:rPr lang="en-US" sz="3200" dirty="0">
                <a:solidFill>
                  <a:srgbClr val="008000"/>
                </a:solidFill>
                <a:sym typeface="Wingdings" pitchFamily="2" charset="2"/>
              </a:rPr>
              <a:t></a:t>
            </a:r>
            <a:endParaRPr lang="en-US" sz="3200" dirty="0">
              <a:solidFill>
                <a:srgbClr val="008000"/>
              </a:solidFill>
            </a:endParaRPr>
          </a:p>
          <a:p>
            <a:pPr marL="1257300" lvl="2" indent="-342900">
              <a:buFont typeface="Arial" charset="0"/>
              <a:buChar char="•"/>
              <a:tabLst>
                <a:tab pos="463550" algn="l"/>
              </a:tabLst>
            </a:pPr>
            <a:r>
              <a:rPr lang="en-US" sz="2000" dirty="0" smtClean="0"/>
              <a:t>2013-2014: 19 to 23, 20% increase</a:t>
            </a:r>
          </a:p>
          <a:p>
            <a:pPr marL="1257300" lvl="2" indent="-342900">
              <a:buFont typeface="Arial" charset="0"/>
              <a:buChar char="•"/>
              <a:tabLst>
                <a:tab pos="463550" algn="l"/>
              </a:tabLst>
            </a:pPr>
            <a:r>
              <a:rPr lang="en-US" sz="2000" dirty="0" smtClean="0"/>
              <a:t>2014-2015</a:t>
            </a:r>
            <a:r>
              <a:rPr lang="en-US" sz="2000" dirty="0"/>
              <a:t>: 23 to 37, </a:t>
            </a:r>
            <a:r>
              <a:rPr lang="en-US" sz="2000" dirty="0" smtClean="0"/>
              <a:t>60% increase</a:t>
            </a:r>
          </a:p>
          <a:p>
            <a:pPr marL="1257300" lvl="2" indent="-342900">
              <a:buFont typeface="Arial" charset="0"/>
              <a:buChar char="•"/>
              <a:tabLst>
                <a:tab pos="463550" algn="l"/>
              </a:tabLst>
            </a:pPr>
            <a:r>
              <a:rPr lang="en-US" sz="2000" dirty="0" smtClean="0"/>
              <a:t>2015-2016: 37 to 44, 16% increase</a:t>
            </a:r>
            <a:endParaRPr lang="en-US" sz="2000" dirty="0"/>
          </a:p>
          <a:p>
            <a:pPr marL="685800" lvl="1" indent="-228600">
              <a:spcBef>
                <a:spcPts val="1200"/>
              </a:spcBef>
              <a:buFont typeface="Arial" charset="0"/>
              <a:buChar char="•"/>
              <a:tabLst>
                <a:tab pos="463550" algn="l"/>
              </a:tabLst>
            </a:pPr>
            <a:r>
              <a:rPr lang="en-US" sz="2000" dirty="0"/>
              <a:t>Increase membership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10</a:t>
            </a:r>
            <a:r>
              <a:rPr lang="en-US" sz="2000" b="1" dirty="0" smtClean="0">
                <a:solidFill>
                  <a:srgbClr val="00B050"/>
                </a:solidFill>
              </a:rPr>
              <a:t>% </a:t>
            </a:r>
            <a:r>
              <a:rPr lang="en-US" sz="3200" dirty="0">
                <a:solidFill>
                  <a:srgbClr val="008000"/>
                </a:solidFill>
                <a:sym typeface="Wingdings" pitchFamily="2" charset="2"/>
              </a:rPr>
              <a:t></a:t>
            </a:r>
            <a:endParaRPr lang="en-US" sz="3200" dirty="0">
              <a:solidFill>
                <a:srgbClr val="008000"/>
              </a:solidFill>
            </a:endParaRPr>
          </a:p>
          <a:p>
            <a:pPr marL="1257300" lvl="2" indent="-34290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2014 members: </a:t>
            </a:r>
            <a:r>
              <a:rPr lang="en-US" sz="2000" dirty="0" smtClean="0"/>
              <a:t>74, 10% increase</a:t>
            </a:r>
            <a:endParaRPr lang="en-US" sz="2000" dirty="0"/>
          </a:p>
          <a:p>
            <a:pPr marL="1257300" lvl="2" indent="-34290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2015 members: </a:t>
            </a:r>
            <a:r>
              <a:rPr lang="en-US" sz="2000" dirty="0" smtClean="0"/>
              <a:t>83, 10% increase</a:t>
            </a:r>
          </a:p>
          <a:p>
            <a:pPr marL="1257300" lvl="2" indent="-342900">
              <a:spcBef>
                <a:spcPts val="0"/>
              </a:spcBef>
              <a:buFont typeface="Arial"/>
              <a:buChar char="•"/>
            </a:pPr>
            <a:r>
              <a:rPr lang="en-US" sz="2000" dirty="0" smtClean="0"/>
              <a:t>2016 members: 93, 10% increase</a:t>
            </a:r>
            <a:endParaRPr lang="en-US" sz="2000" dirty="0"/>
          </a:p>
          <a:p>
            <a:pPr marL="800100" lvl="1" indent="-342900">
              <a:spcBef>
                <a:spcPts val="0"/>
              </a:spcBef>
              <a:buFont typeface="Arial"/>
              <a:buChar char="•"/>
            </a:pPr>
            <a:r>
              <a:rPr lang="en-US" sz="2000" dirty="0"/>
              <a:t>Increase Sponsorship </a:t>
            </a:r>
            <a:r>
              <a:rPr lang="en-US" sz="2000" dirty="0" smtClean="0">
                <a:solidFill>
                  <a:srgbClr val="00B050"/>
                </a:solidFill>
              </a:rPr>
              <a:t>15</a:t>
            </a:r>
            <a:r>
              <a:rPr lang="en-US" sz="2000" b="1" dirty="0" smtClean="0">
                <a:solidFill>
                  <a:srgbClr val="00B050"/>
                </a:solidFill>
              </a:rPr>
              <a:t>% </a:t>
            </a:r>
            <a:r>
              <a:rPr lang="en-US" sz="3200" dirty="0">
                <a:solidFill>
                  <a:srgbClr val="008000"/>
                </a:solidFill>
                <a:sym typeface="Wingdings" pitchFamily="2" charset="2"/>
              </a:rPr>
              <a:t></a:t>
            </a:r>
            <a:endParaRPr lang="en-US" sz="2000" dirty="0"/>
          </a:p>
          <a:p>
            <a:pPr marL="1257300" lvl="2" indent="-342900">
              <a:buFont typeface="Arial" charset="0"/>
              <a:buChar char="•"/>
              <a:tabLst>
                <a:tab pos="463550" algn="l"/>
              </a:tabLst>
            </a:pPr>
            <a:r>
              <a:rPr lang="en-US" sz="2000" dirty="0"/>
              <a:t>2014 - </a:t>
            </a:r>
            <a:r>
              <a:rPr lang="en-US" dirty="0"/>
              <a:t>1 Platinum, 3 Gold, and 1 </a:t>
            </a:r>
            <a:r>
              <a:rPr lang="en-US" dirty="0" smtClean="0"/>
              <a:t>Silver, 25</a:t>
            </a:r>
            <a:r>
              <a:rPr lang="en-US" dirty="0"/>
              <a:t>% </a:t>
            </a:r>
            <a:r>
              <a:rPr lang="en-US" dirty="0" smtClean="0"/>
              <a:t>increase</a:t>
            </a:r>
            <a:endParaRPr lang="en-US" dirty="0"/>
          </a:p>
          <a:p>
            <a:pPr marL="1257300" lvl="2" indent="-342900">
              <a:buFont typeface="Arial" charset="0"/>
              <a:buChar char="•"/>
              <a:tabLst>
                <a:tab pos="463550" algn="l"/>
              </a:tabLst>
            </a:pPr>
            <a:r>
              <a:rPr lang="en-US" sz="2000" dirty="0"/>
              <a:t>2015 – 2 Platinum, 3 Gold, and 1 </a:t>
            </a:r>
            <a:r>
              <a:rPr lang="en-US" sz="2000" dirty="0" smtClean="0"/>
              <a:t>Silver, 20</a:t>
            </a:r>
            <a:r>
              <a:rPr lang="en-US" sz="2000" dirty="0"/>
              <a:t>% </a:t>
            </a:r>
            <a:r>
              <a:rPr lang="en-US" sz="2000" dirty="0" smtClean="0"/>
              <a:t>increase</a:t>
            </a:r>
          </a:p>
          <a:p>
            <a:pPr marL="1257300" lvl="2" indent="-342900">
              <a:buFont typeface="Arial" charset="0"/>
              <a:buChar char="•"/>
              <a:tabLst>
                <a:tab pos="463550" algn="l"/>
              </a:tabLst>
            </a:pPr>
            <a:r>
              <a:rPr lang="en-US" sz="2000" dirty="0" smtClean="0"/>
              <a:t>2016 - </a:t>
            </a:r>
            <a:r>
              <a:rPr lang="en-US" sz="2000" dirty="0"/>
              <a:t>2 </a:t>
            </a:r>
            <a:r>
              <a:rPr lang="en-US" sz="2000" dirty="0" smtClean="0"/>
              <a:t>Platinum, </a:t>
            </a:r>
            <a:r>
              <a:rPr lang="en-US" sz="2000" dirty="0"/>
              <a:t>3 Gold, </a:t>
            </a:r>
            <a:r>
              <a:rPr lang="en-US" sz="2000" dirty="0" smtClean="0"/>
              <a:t>and 2 Silver, 15% increase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C8C592"/>
                </a:solidFill>
                <a:latin typeface="Arial" charset="0"/>
                <a:cs typeface="Arial" charset="0"/>
              </a:rPr>
              <a:t>2016 </a:t>
            </a:r>
            <a:r>
              <a:rPr lang="en-US" dirty="0">
                <a:solidFill>
                  <a:srgbClr val="C8C592"/>
                </a:solidFill>
                <a:latin typeface="Arial" charset="0"/>
                <a:cs typeface="Arial" charset="0"/>
              </a:rPr>
              <a:t>Objectives and Results</a:t>
            </a:r>
            <a:endParaRPr lang="en-US" dirty="0">
              <a:solidFill>
                <a:srgbClr val="D9D9D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2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6A785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ctr"/>
            <a:r>
              <a:rPr lang="en-US" sz="4000">
                <a:solidFill>
                  <a:srgbClr val="C8C592"/>
                </a:solidFill>
                <a:latin typeface="Calibri" pitchFamily="34" charset="0"/>
              </a:rPr>
              <a:t>2015 Goals and Objectives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C8C592"/>
                </a:solidFill>
                <a:latin typeface="Arial" charset="0"/>
                <a:cs typeface="Arial" charset="0"/>
              </a:rPr>
              <a:t>2017 </a:t>
            </a:r>
            <a:r>
              <a:rPr lang="en-US" dirty="0">
                <a:solidFill>
                  <a:srgbClr val="C8C592"/>
                </a:solidFill>
                <a:latin typeface="Arial" charset="0"/>
                <a:cs typeface="Arial" charset="0"/>
              </a:rPr>
              <a:t>Strategy</a:t>
            </a:r>
            <a:endParaRPr lang="en-US" dirty="0">
              <a:solidFill>
                <a:srgbClr val="D9D9D9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154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5791200" y="45720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657600" y="35814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242462" y="311486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962400" y="2209800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231780" y="3738347"/>
            <a:ext cx="4572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solidFill>
            <a:srgbClr val="6A785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algn="ctr"/>
            <a:r>
              <a:rPr lang="en-US" sz="4000">
                <a:solidFill>
                  <a:srgbClr val="C8C592"/>
                </a:solidFill>
                <a:latin typeface="Calibri" pitchFamily="34" charset="0"/>
              </a:rPr>
              <a:t>2015 Goals and Objectives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C8C592"/>
                </a:solidFill>
                <a:latin typeface="Arial" charset="0"/>
                <a:cs typeface="Arial" charset="0"/>
              </a:rPr>
              <a:t>2017 </a:t>
            </a:r>
            <a:r>
              <a:rPr lang="en-US" dirty="0">
                <a:solidFill>
                  <a:srgbClr val="C8C592"/>
                </a:solidFill>
                <a:latin typeface="Arial" charset="0"/>
                <a:cs typeface="Arial" charset="0"/>
              </a:rPr>
              <a:t>Strategy</a:t>
            </a:r>
            <a:endParaRPr lang="en-US" dirty="0">
              <a:solidFill>
                <a:srgbClr val="D9D9D9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04963"/>
            <a:ext cx="88280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Admin_x0020_Group xmlns="d761d409-43af-45c7-a40b-3fe6d63e1b76">Chapter Communications</Admin_x0020_Group>
    <Current xmlns="d761d409-43af-45c7-a40b-3fe6d63e1b76">Current</Current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dmin Doc Type" ma:contentTypeID="0x0101008132DF8977A5434D8A9408C7585BE4510089F5BDC96D7F3D4EA5F17ECB4E49F626" ma:contentTypeVersion="3" ma:contentTypeDescription="Specialized for Administration doc library" ma:contentTypeScope="" ma:versionID="b4ac0703a0ff5274502154a981ea414b">
  <xsd:schema xmlns:xsd="http://www.w3.org/2001/XMLSchema" xmlns:p="http://schemas.microsoft.com/office/2006/metadata/properties" xmlns:ns2="d761d409-43af-45c7-a40b-3fe6d63e1b76" targetNamespace="http://schemas.microsoft.com/office/2006/metadata/properties" ma:root="true" ma:fieldsID="1056c2165339054563d984df135c0118" ns2:_="">
    <xsd:import namespace="d761d409-43af-45c7-a40b-3fe6d63e1b76"/>
    <xsd:element name="properties">
      <xsd:complexType>
        <xsd:sequence>
          <xsd:element name="documentManagement">
            <xsd:complexType>
              <xsd:all>
                <xsd:element ref="ns2:Current"/>
                <xsd:element ref="ns2:Admin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761d409-43af-45c7-a40b-3fe6d63e1b76" elementFormDefault="qualified">
    <xsd:import namespace="http://schemas.microsoft.com/office/2006/documentManagement/types"/>
    <xsd:element name="Current" ma:index="8" ma:displayName="Current" ma:default="Current" ma:format="Dropdown" ma:internalName="Current" ma:readOnly="false">
      <xsd:simpleType>
        <xsd:restriction base="dms:Choice">
          <xsd:enumeration value="Current"/>
          <xsd:enumeration value="Archive"/>
        </xsd:restriction>
      </xsd:simpleType>
    </xsd:element>
    <xsd:element name="Admin_x0020_Group" ma:index="9" nillable="true" ma:displayName="Admin Group" ma:default="Chapter Communications" ma:format="Dropdown" ma:internalName="Admin_x0020_Group">
      <xsd:simpleType>
        <xsd:union memberTypes="dms:Text">
          <xsd:simpleType>
            <xsd:restriction base="dms:Choice">
              <xsd:enumeration value="Chapter Communications"/>
              <xsd:enumeration value="Chapter Promotional Items"/>
              <xsd:enumeration value="Insurance"/>
              <xsd:enumeration value="Legal or IIBA® Documents"/>
              <xsd:enumeration value="Miscellaneous"/>
              <xsd:enumeration value="Official Record"/>
              <xsd:enumeration value="Policy Manual"/>
              <xsd:enumeration value="Template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A4F0F84-EBAF-4ECF-BC03-1F4B7309DD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7EBFE0-7331-44AA-B7C5-B08DA234A6A2}">
  <ds:schemaRefs>
    <ds:schemaRef ds:uri="http://schemas.microsoft.com/office/2006/metadata/properties"/>
    <ds:schemaRef ds:uri="d761d409-43af-45c7-a40b-3fe6d63e1b76"/>
  </ds:schemaRefs>
</ds:datastoreItem>
</file>

<file path=customXml/itemProps3.xml><?xml version="1.0" encoding="utf-8"?>
<ds:datastoreItem xmlns:ds="http://schemas.openxmlformats.org/officeDocument/2006/customXml" ds:itemID="{4FBD484C-7C31-476F-854C-3FBF221BDF0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8B8A3E8-2B4C-4F9B-9057-32DCEDF59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1d409-43af-45c7-a40b-3fe6d63e1b7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532</Words>
  <Application>Microsoft Office PowerPoint</Application>
  <PresentationFormat>On-screen Show (4:3)</PresentationFormat>
  <Paragraphs>118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Board Benefits</vt:lpstr>
      <vt:lpstr>Board Elections</vt:lpstr>
      <vt:lpstr>Chapter Bylaws – Updates and Approval</vt:lpstr>
      <vt:lpstr>Board Candidates</vt:lpstr>
      <vt:lpstr>Financial Highlights</vt:lpstr>
      <vt:lpstr>2016 Objectives and Results</vt:lpstr>
      <vt:lpstr>2017 Strategy</vt:lpstr>
      <vt:lpstr>2017 Strategy</vt:lpstr>
      <vt:lpstr>Current Sponsors</vt:lpstr>
      <vt:lpstr>Mind Over Matter – Left vs Right</vt:lpstr>
      <vt:lpstr>Mind Over Matter – Mindsets</vt:lpstr>
      <vt:lpstr>Mind Over Matter – Game</vt:lpstr>
      <vt:lpstr>Mind Over Matter – Game</vt:lpstr>
      <vt:lpstr>PowerPoint Presentation</vt:lpstr>
      <vt:lpstr>Closing Remarks</vt:lpstr>
    </vt:vector>
  </TitlesOfParts>
  <Company>Wedgee Productions, 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Wege</dc:creator>
  <cp:lastModifiedBy>Tammy J Miller</cp:lastModifiedBy>
  <cp:revision>300</cp:revision>
  <dcterms:created xsi:type="dcterms:W3CDTF">2009-05-16T23:07:07Z</dcterms:created>
  <dcterms:modified xsi:type="dcterms:W3CDTF">2017-03-01T16:02:41Z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DocumentEventProcessedFirstTime">
    <vt:lpwstr>True</vt:lpwstr>
  </property>
  <property fmtid="{D5CDD505-2E9C-101B-9397-08002B2CF9AE}" pid="3" name="AddDocumentEventProcessedFileUniqueId">
    <vt:lpwstr>4eb84c89-d9db-4992-84a9-04d56f972b64</vt:lpwstr>
  </property>
  <property fmtid="{D5CDD505-2E9C-101B-9397-08002B2CF9AE}" pid="4" name="LastObjectUpdateEventProcessedVersion">
    <vt:lpwstr>4.0</vt:lpwstr>
  </property>
  <property fmtid="{D5CDD505-2E9C-101B-9397-08002B2CF9AE}" pid="5" name="Subject">
    <vt:lpwstr/>
  </property>
  <property fmtid="{D5CDD505-2E9C-101B-9397-08002B2CF9AE}" pid="6" name="Keywords">
    <vt:lpwstr/>
  </property>
  <property fmtid="{D5CDD505-2E9C-101B-9397-08002B2CF9AE}" pid="7" name="_Author">
    <vt:lpwstr>Chad Wege</vt:lpwstr>
  </property>
  <property fmtid="{D5CDD505-2E9C-101B-9397-08002B2CF9AE}" pid="8" name="_Category">
    <vt:lpwstr/>
  </property>
  <property fmtid="{D5CDD505-2E9C-101B-9397-08002B2CF9AE}" pid="9" name="Slides">
    <vt:lpwstr>17</vt:lpwstr>
  </property>
  <property fmtid="{D5CDD505-2E9C-101B-9397-08002B2CF9AE}" pid="10" name="Categories">
    <vt:lpwstr/>
  </property>
  <property fmtid="{D5CDD505-2E9C-101B-9397-08002B2CF9AE}" pid="11" name="Approval Level">
    <vt:lpwstr/>
  </property>
  <property fmtid="{D5CDD505-2E9C-101B-9397-08002B2CF9AE}" pid="12" name="_Comments">
    <vt:lpwstr/>
  </property>
  <property fmtid="{D5CDD505-2E9C-101B-9397-08002B2CF9AE}" pid="13" name="Assigned To">
    <vt:lpwstr/>
  </property>
  <property fmtid="{D5CDD505-2E9C-101B-9397-08002B2CF9AE}" pid="14" name="AddDocumentEventProcessedId">
    <vt:lpwstr>0de78bb4-ae41-4025-a5fd-a01cd4655ed0</vt:lpwstr>
  </property>
  <property fmtid="{D5CDD505-2E9C-101B-9397-08002B2CF9AE}" pid="15" name="AutoVersionDisabled">
    <vt:lpwstr>0</vt:lpwstr>
  </property>
  <property fmtid="{D5CDD505-2E9C-101B-9397-08002B2CF9AE}" pid="16" name="ItemType">
    <vt:lpwstr>1</vt:lpwstr>
  </property>
  <property fmtid="{D5CDD505-2E9C-101B-9397-08002B2CF9AE}" pid="17" name="Order">
    <vt:lpwstr/>
  </property>
  <property fmtid="{D5CDD505-2E9C-101B-9397-08002B2CF9AE}" pid="18" name="MetaInfo">
    <vt:lpwstr/>
  </property>
  <property fmtid="{D5CDD505-2E9C-101B-9397-08002B2CF9AE}" pid="19" name="Description">
    <vt:lpwstr/>
  </property>
  <property fmtid="{D5CDD505-2E9C-101B-9397-08002B2CF9AE}" pid="20" name="ContentTypeId">
    <vt:lpwstr>0x0101008132DF8977A5434D8A9408C7585BE4510089F5BDC96D7F3D4EA5F17ECB4E49F626</vt:lpwstr>
  </property>
  <property fmtid="{D5CDD505-2E9C-101B-9397-08002B2CF9AE}" pid="21" name="TemplateUrl">
    <vt:lpwstr/>
  </property>
  <property fmtid="{D5CDD505-2E9C-101B-9397-08002B2CF9AE}" pid="22" name="xd_Signature">
    <vt:bool>false</vt:bool>
  </property>
  <property fmtid="{D5CDD505-2E9C-101B-9397-08002B2CF9AE}" pid="23" name="xd_ProgID">
    <vt:lpwstr/>
  </property>
  <property fmtid="{D5CDD505-2E9C-101B-9397-08002B2CF9AE}" pid="24" name="TitusGUID">
    <vt:lpwstr>a91ceb22-aae1-4a28-ab61-3f3516680421</vt:lpwstr>
  </property>
  <property fmtid="{D5CDD505-2E9C-101B-9397-08002B2CF9AE}" pid="25" name="OshkoshCorporationClassification">
    <vt:lpwstr>Unrestricted</vt:lpwstr>
  </property>
  <property fmtid="{D5CDD505-2E9C-101B-9397-08002B2CF9AE}" pid="26" name="OshkoshCorporationVisual Marking">
    <vt:lpwstr>NO</vt:lpwstr>
  </property>
</Properties>
</file>